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2" r:id="rId3"/>
    <p:sldId id="260" r:id="rId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9297020-5DDF-451F-897D-6806F48A8EEA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793570B6-0BA1-41CF-AEC5-9C8AEB565FB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zh-TW" smtClean="0"/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43BA64-B89A-40F3-AF42-BB1EB791494C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9A153-D0E0-41FE-98FC-275997D4E023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F2E91-A9EC-4A73-935C-2A6569355B9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2EE56-5CCF-4D12-90A6-B6D3F2F8EC56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696F7-65CC-48CB-A7A5-598C4F9746B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5653E-07F7-4516-809A-EF926067DB79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43D94-C240-4430-AD92-9A0D382ADE0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53077-E316-425E-A7CF-646C99A4AEC1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14C85-6A88-4CDB-8EAC-9B88768658E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D5C4B-D4C6-45A1-98E5-48FF3C83FEF6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AD1B4-B51B-4349-9CCC-30548EC53E5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E2878-CB43-48BE-AA11-836EE87F7943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7957D-46A3-4EA0-A0C2-806D9927BA5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A866B-D979-4A29-8822-ABBC7B2E3FBA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D6B6-1F83-4E48-B549-079D656CE41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D56D1-62B9-49F3-8E18-6F797A5B8217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A0D47-0040-4C0B-A8E7-4FE270AE736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3C265-2776-4D69-A4A9-FF63D57E5157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DD212-99DE-4A3A-879C-78F3D753137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C20B6-FFC9-44C2-B1DE-8FD29BD487FF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72C7B-C654-4D8F-93F6-12A6707A1FD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82EAE-7C05-4170-85B8-78585D41B6DC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BB2C5-473C-4E58-8759-F11A6454FAB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4EA9B2A-7DD5-4D33-8AD5-9A005E8EEE5A}" type="datetimeFigureOut">
              <a:rPr lang="zh-TW" altLang="en-US"/>
              <a:pPr>
                <a:defRPr/>
              </a:pPr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380624A-504D-46F4-BD33-E54EA84B5F8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2.png"/><Relationship Id="rId3" Type="http://schemas.openxmlformats.org/officeDocument/2006/relationships/image" Target="../media/image14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圓角矩形 29"/>
          <p:cNvSpPr/>
          <p:nvPr/>
        </p:nvSpPr>
        <p:spPr>
          <a:xfrm>
            <a:off x="44450" y="706438"/>
            <a:ext cx="9109075" cy="3154362"/>
          </a:xfrm>
          <a:prstGeom prst="round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4716463" y="2852738"/>
            <a:ext cx="1809750" cy="958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>
                <a:solidFill>
                  <a:prstClr val="black"/>
                </a:solidFill>
              </a:rPr>
              <a:t>若</a:t>
            </a:r>
            <a:r>
              <a:rPr kumimoji="0" lang="zh-TW" altLang="en-US" sz="1600" dirty="0">
                <a:solidFill>
                  <a:prstClr val="black"/>
                </a:solidFill>
              </a:rPr>
              <a:t>被害人通訊軟體「允許被加入好友」為開啟狀態</a:t>
            </a:r>
            <a:endParaRPr kumimoji="0" lang="zh-TW" altLang="en-US" sz="1600" dirty="0">
              <a:solidFill>
                <a:prstClr val="black"/>
              </a:solidFill>
            </a:endParaRPr>
          </a:p>
        </p:txBody>
      </p:sp>
      <p:pic>
        <p:nvPicPr>
          <p:cNvPr id="14339" name="Picture 3" descr="C:\Users\P223092903\Pictures\工作用途\google-408194_6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463" y="1970088"/>
            <a:ext cx="9239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圓角矩形 3"/>
          <p:cNvSpPr/>
          <p:nvPr/>
        </p:nvSpPr>
        <p:spPr>
          <a:xfrm>
            <a:off x="260350" y="2879725"/>
            <a:ext cx="1331913" cy="83661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>
                <a:solidFill>
                  <a:prstClr val="black"/>
                </a:solidFill>
              </a:rPr>
              <a:t>駭侵</a:t>
            </a:r>
            <a:r>
              <a:rPr kumimoji="0" lang="en-US" altLang="zh-TW" sz="1600" dirty="0">
                <a:solidFill>
                  <a:prstClr val="black"/>
                </a:solidFill>
              </a:rPr>
              <a:t>Google</a:t>
            </a:r>
            <a:r>
              <a:rPr kumimoji="0" lang="zh-TW" altLang="en-US" sz="1600" dirty="0">
                <a:solidFill>
                  <a:prstClr val="black"/>
                </a:solidFill>
              </a:rPr>
              <a:t>帳戶取得通訊錄</a:t>
            </a:r>
            <a:endParaRPr kumimoji="0" lang="zh-TW" altLang="en-US" sz="1600" dirty="0">
              <a:solidFill>
                <a:prstClr val="black"/>
              </a:solidFill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735138" y="2284413"/>
            <a:ext cx="504825" cy="31432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pic>
        <p:nvPicPr>
          <p:cNvPr id="14342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0638" y="1946275"/>
            <a:ext cx="865187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圓角矩形 14"/>
          <p:cNvSpPr/>
          <p:nvPr/>
        </p:nvSpPr>
        <p:spPr>
          <a:xfrm>
            <a:off x="2263775" y="2924175"/>
            <a:ext cx="1584325" cy="81121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>
                <a:solidFill>
                  <a:prstClr val="black"/>
                </a:solidFill>
              </a:rPr>
              <a:t>將</a:t>
            </a:r>
            <a:r>
              <a:rPr kumimoji="0" lang="en-US" altLang="zh-TW" sz="1600" dirty="0">
                <a:solidFill>
                  <a:prstClr val="black"/>
                </a:solidFill>
              </a:rPr>
              <a:t>Google</a:t>
            </a:r>
            <a:r>
              <a:rPr kumimoji="0" lang="zh-TW" altLang="en-US" sz="1600" dirty="0">
                <a:solidFill>
                  <a:prstClr val="black"/>
                </a:solidFill>
              </a:rPr>
              <a:t>通訊錄加入歹徒手機</a:t>
            </a:r>
            <a:r>
              <a:rPr kumimoji="0" lang="zh-TW" altLang="en-US" sz="1600" dirty="0">
                <a:solidFill>
                  <a:prstClr val="black"/>
                </a:solidFill>
              </a:rPr>
              <a:t>通訊錄</a:t>
            </a:r>
          </a:p>
        </p:txBody>
      </p:sp>
      <p:sp>
        <p:nvSpPr>
          <p:cNvPr id="22" name="向右箭號 21"/>
          <p:cNvSpPr/>
          <p:nvPr/>
        </p:nvSpPr>
        <p:spPr>
          <a:xfrm>
            <a:off x="3868738" y="2295525"/>
            <a:ext cx="503237" cy="31432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pic>
        <p:nvPicPr>
          <p:cNvPr id="1434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8513" y="1212850"/>
            <a:ext cx="19399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6" name="群組 19"/>
          <p:cNvGrpSpPr>
            <a:grpSpLocks/>
          </p:cNvGrpSpPr>
          <p:nvPr/>
        </p:nvGrpSpPr>
        <p:grpSpPr bwMode="auto">
          <a:xfrm>
            <a:off x="6853238" y="1787525"/>
            <a:ext cx="2300287" cy="1958975"/>
            <a:chOff x="6712434" y="1171927"/>
            <a:chExt cx="2301043" cy="2179994"/>
          </a:xfrm>
        </p:grpSpPr>
        <p:pic>
          <p:nvPicPr>
            <p:cNvPr id="14368" name="Picture 2" descr="C:\Users\P223092903\Pictures\工作用途\criminal-wearing-eye-piece-and-striped-top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57448" y="1171927"/>
              <a:ext cx="645255" cy="645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向右箭號 23"/>
            <p:cNvSpPr/>
            <p:nvPr/>
          </p:nvSpPr>
          <p:spPr>
            <a:xfrm>
              <a:off x="6712434" y="1765507"/>
              <a:ext cx="503402" cy="351556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black"/>
                </a:solidFill>
              </a:endParaRPr>
            </a:p>
          </p:txBody>
        </p:sp>
        <p:pic>
          <p:nvPicPr>
            <p:cNvPr id="26" name="Picture 5" descr="C:\Users\P223092903\Downloads\lin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7660257" y="1552638"/>
              <a:ext cx="720080" cy="7200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4371" name="Picture 4" descr="C:\Users\P223092903\Pictures\工作用途\小人\1473236449_User_Customers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259467" y="2079239"/>
              <a:ext cx="296119" cy="296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圓角矩形 26"/>
            <p:cNvSpPr/>
            <p:nvPr/>
          </p:nvSpPr>
          <p:spPr>
            <a:xfrm>
              <a:off x="7322234" y="2438585"/>
              <a:ext cx="1691243" cy="91333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>
                  <a:solidFill>
                    <a:prstClr val="black"/>
                  </a:solidFill>
                </a:rPr>
                <a:t>冒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用身分與被害人成為好友，詐騙匯款</a:t>
              </a:r>
              <a:endParaRPr kumimoji="0" lang="zh-TW" altLang="en-US" sz="1600" dirty="0">
                <a:solidFill>
                  <a:prstClr val="black"/>
                </a:solidFill>
              </a:endParaRPr>
            </a:p>
          </p:txBody>
        </p:sp>
      </p:grpSp>
      <p:sp>
        <p:nvSpPr>
          <p:cNvPr id="59" name="圓角矩形 58"/>
          <p:cNvSpPr/>
          <p:nvPr/>
        </p:nvSpPr>
        <p:spPr>
          <a:xfrm>
            <a:off x="741363" y="82550"/>
            <a:ext cx="7575550" cy="5381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歹徒透過通訊軟體詐騙</a:t>
            </a: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手法</a:t>
            </a:r>
            <a:r>
              <a:rPr kumimoji="0" lang="en-US" altLang="zh-TW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1-</a:t>
            </a: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冒用身份</a:t>
            </a:r>
            <a:endParaRPr kumimoji="0" lang="zh-TW" altLang="en-US" sz="2800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 Black" pitchFamily="34" charset="0"/>
              <a:ea typeface="微软雅黑" pitchFamily="34" charset="-122"/>
            </a:endParaRPr>
          </a:p>
        </p:txBody>
      </p:sp>
      <p:pic>
        <p:nvPicPr>
          <p:cNvPr id="25" name="Picture 5" descr="C:\Users\P223092903\Downloads\lin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877880" y="706810"/>
            <a:ext cx="720080" cy="647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4349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0325" y="927100"/>
            <a:ext cx="5715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50" name="群組 20"/>
          <p:cNvGrpSpPr>
            <a:grpSpLocks/>
          </p:cNvGrpSpPr>
          <p:nvPr/>
        </p:nvGrpSpPr>
        <p:grpSpPr bwMode="auto">
          <a:xfrm>
            <a:off x="44450" y="3933825"/>
            <a:ext cx="9109075" cy="2905125"/>
            <a:chOff x="79291" y="3715431"/>
            <a:chExt cx="9036496" cy="2905145"/>
          </a:xfrm>
        </p:grpSpPr>
        <p:sp>
          <p:nvSpPr>
            <p:cNvPr id="23" name="圓角矩形 22"/>
            <p:cNvSpPr/>
            <p:nvPr/>
          </p:nvSpPr>
          <p:spPr>
            <a:xfrm>
              <a:off x="79291" y="3715431"/>
              <a:ext cx="9036496" cy="2905145"/>
            </a:xfrm>
            <a:prstGeom prst="round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14357" name="Picture 4" descr="C:\Users\P223092903\Pictures\工作用途\social-facebook-box-blue-icon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84420" y="4570853"/>
              <a:ext cx="731196" cy="731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圓角矩形 28"/>
            <p:cNvSpPr/>
            <p:nvPr/>
          </p:nvSpPr>
          <p:spPr>
            <a:xfrm>
              <a:off x="1473035" y="5482331"/>
              <a:ext cx="719706" cy="57626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>
                  <a:solidFill>
                    <a:prstClr val="black"/>
                  </a:solidFill>
                </a:rPr>
                <a:t>冒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用</a:t>
              </a:r>
              <a:endParaRPr kumimoji="0" lang="zh-TW" altLang="en-US" sz="1600" dirty="0">
                <a:solidFill>
                  <a:prstClr val="black"/>
                </a:solidFill>
              </a:endParaRPr>
            </a:p>
          </p:txBody>
        </p:sp>
        <p:pic>
          <p:nvPicPr>
            <p:cNvPr id="14359" name="圖片 30"/>
            <p:cNvPicPr>
              <a:picLocks noChangeAspect="1"/>
            </p:cNvPicPr>
            <p:nvPr/>
          </p:nvPicPr>
          <p:blipFill>
            <a:blip r:embed="rId9"/>
            <a:srcRect l="35149" t="27516" r="34158" b="19571"/>
            <a:stretch>
              <a:fillRect/>
            </a:stretch>
          </p:blipFill>
          <p:spPr bwMode="auto">
            <a:xfrm>
              <a:off x="2579577" y="5302049"/>
              <a:ext cx="973510" cy="1048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圓角矩形 31"/>
            <p:cNvSpPr/>
            <p:nvPr/>
          </p:nvSpPr>
          <p:spPr>
            <a:xfrm>
              <a:off x="3071508" y="5609332"/>
              <a:ext cx="1826827" cy="90011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>
                  <a:solidFill>
                    <a:prstClr val="black"/>
                  </a:solidFill>
                </a:rPr>
                <a:t>利用</a:t>
              </a:r>
              <a:r>
                <a:rPr kumimoji="0" lang="en-US" altLang="zh-TW" sz="1600" dirty="0">
                  <a:solidFill>
                    <a:prstClr val="black"/>
                  </a:solidFill>
                </a:rPr>
                <a:t>FB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的好友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名單，要求被害人加入新臉書</a:t>
              </a:r>
              <a:endParaRPr kumimoji="0" lang="zh-TW" alt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5271576" y="5626794"/>
              <a:ext cx="1406342" cy="86519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>
                  <a:solidFill>
                    <a:prstClr val="black"/>
                  </a:solidFill>
                </a:rPr>
                <a:t>加入歹徒提供的通訊軟體</a:t>
              </a:r>
              <a:r>
                <a:rPr kumimoji="0" lang="en-US" altLang="zh-TW" sz="1600" dirty="0">
                  <a:solidFill>
                    <a:prstClr val="black"/>
                  </a:solidFill>
                </a:rPr>
                <a:t>ID</a:t>
              </a:r>
              <a:endParaRPr kumimoji="0" lang="zh-TW" altLang="en-US" sz="1600" dirty="0">
                <a:solidFill>
                  <a:prstClr val="black"/>
                </a:solidFill>
              </a:endParaRPr>
            </a:p>
          </p:txBody>
        </p:sp>
        <p:pic>
          <p:nvPicPr>
            <p:cNvPr id="14362" name="Picture 2" descr="C:\Users\P223092903\Pictures\工作用途\criminal-wearing-eye-piece-and-striped-top.pn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525286" y="4067212"/>
              <a:ext cx="645255" cy="645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5" descr="C:\Users\P223092903\Downloads\lin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7928095" y="4447923"/>
              <a:ext cx="720080" cy="720080"/>
            </a:xfrm>
            <a:prstGeom prst="roundRect">
              <a:avLst>
                <a:gd name="adj" fmla="val 8594"/>
              </a:avLst>
            </a:prstGeom>
            <a:extLst/>
          </p:spPr>
        </p:pic>
        <p:pic>
          <p:nvPicPr>
            <p:cNvPr id="14364" name="Picture 4" descr="C:\Users\P223092903\Pictures\工作用途\小人\1473236449_User_Customers.pn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8527305" y="4974524"/>
              <a:ext cx="296119" cy="296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圓角矩形 39"/>
            <p:cNvSpPr/>
            <p:nvPr/>
          </p:nvSpPr>
          <p:spPr>
            <a:xfrm>
              <a:off x="7436996" y="5626794"/>
              <a:ext cx="1678791" cy="89853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>
                  <a:solidFill>
                    <a:prstClr val="black"/>
                  </a:solidFill>
                </a:rPr>
                <a:t>冒用身分與被害人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成為好友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，詐騙匯款</a:t>
              </a: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2849455" y="3948796"/>
              <a:ext cx="719706" cy="574679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>
                  <a:solidFill>
                    <a:prstClr val="black"/>
                  </a:solidFill>
                </a:rPr>
                <a:t>盜</a:t>
              </a:r>
              <a:r>
                <a:rPr kumimoji="0" lang="zh-TW" altLang="en-US" sz="1600" dirty="0">
                  <a:solidFill>
                    <a:prstClr val="black"/>
                  </a:solidFill>
                </a:rPr>
                <a:t>用</a:t>
              </a:r>
              <a:endParaRPr kumimoji="0" lang="zh-TW" alt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61" name="向右箭號 60"/>
            <p:cNvSpPr/>
            <p:nvPr/>
          </p:nvSpPr>
          <p:spPr>
            <a:xfrm>
              <a:off x="6734612" y="4729851"/>
              <a:ext cx="639390" cy="331789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4351" name="Picture 4" descr="C:\Users\P223092903\Pictures\工作用途\1470228595_number-one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625" y="1116013"/>
            <a:ext cx="4778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5" descr="C:\Users\P223092903\Pictures\工作用途\1470228600_number-two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3188" y="416560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211763" y="4067175"/>
            <a:ext cx="1273175" cy="158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向右箭號 63"/>
          <p:cNvSpPr/>
          <p:nvPr/>
        </p:nvSpPr>
        <p:spPr>
          <a:xfrm>
            <a:off x="1231900" y="4946650"/>
            <a:ext cx="3979863" cy="166688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65" name="向右箭號 64"/>
          <p:cNvSpPr/>
          <p:nvPr/>
        </p:nvSpPr>
        <p:spPr>
          <a:xfrm rot="1032014">
            <a:off x="1174750" y="5416550"/>
            <a:ext cx="1400175" cy="14287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圓角矩形 21"/>
          <p:cNvSpPr/>
          <p:nvPr/>
        </p:nvSpPr>
        <p:spPr>
          <a:xfrm>
            <a:off x="0" y="730250"/>
            <a:ext cx="9115425" cy="2879725"/>
          </a:xfrm>
          <a:prstGeom prst="round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4" name="Picture 5" descr="C:\Users\P223092903\Downloads\lin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6825713" y="1724195"/>
            <a:ext cx="719086" cy="719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圓角矩形 4"/>
          <p:cNvSpPr/>
          <p:nvPr/>
        </p:nvSpPr>
        <p:spPr>
          <a:xfrm>
            <a:off x="849313" y="2746375"/>
            <a:ext cx="1368425" cy="7207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/>
              <a:t>登入</a:t>
            </a:r>
            <a:r>
              <a:rPr kumimoji="0" lang="zh-TW" altLang="en-US" sz="1600" dirty="0"/>
              <a:t>被害人帳號</a:t>
            </a:r>
            <a:endParaRPr kumimoji="0" lang="zh-TW" altLang="en-US" sz="1600" dirty="0"/>
          </a:p>
        </p:txBody>
      </p:sp>
      <p:sp>
        <p:nvSpPr>
          <p:cNvPr id="6" name="向右箭號 5"/>
          <p:cNvSpPr/>
          <p:nvPr/>
        </p:nvSpPr>
        <p:spPr>
          <a:xfrm>
            <a:off x="2289175" y="1916113"/>
            <a:ext cx="504825" cy="35083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15365" name="Picture 2" descr="https://www.newmobilelife.com/wp-content/uploads/2016/12/line6.jpg"/>
          <p:cNvPicPr>
            <a:picLocks noChangeAspect="1" noChangeArrowheads="1"/>
          </p:cNvPicPr>
          <p:nvPr/>
        </p:nvPicPr>
        <p:blipFill>
          <a:blip r:embed="rId3"/>
          <a:srcRect t="20805" b="20525"/>
          <a:stretch>
            <a:fillRect/>
          </a:stretch>
        </p:blipFill>
        <p:spPr bwMode="auto">
          <a:xfrm>
            <a:off x="3467100" y="835025"/>
            <a:ext cx="1819275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9900" y="919163"/>
            <a:ext cx="61595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圓角矩形 9"/>
          <p:cNvSpPr/>
          <p:nvPr/>
        </p:nvSpPr>
        <p:spPr>
          <a:xfrm>
            <a:off x="3630613" y="2784475"/>
            <a:ext cx="1322387" cy="7540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/>
              <a:t>以話術詐騙被害人提供簡訊驗證碼</a:t>
            </a:r>
            <a:endParaRPr kumimoji="0" lang="zh-TW" altLang="en-US" sz="1600" dirty="0"/>
          </a:p>
        </p:txBody>
      </p:sp>
      <p:sp>
        <p:nvSpPr>
          <p:cNvPr id="13" name="向右箭號 12"/>
          <p:cNvSpPr/>
          <p:nvPr/>
        </p:nvSpPr>
        <p:spPr>
          <a:xfrm>
            <a:off x="5745163" y="1916113"/>
            <a:ext cx="504825" cy="35083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pic>
        <p:nvPicPr>
          <p:cNvPr id="15369" name="Picture 2" descr="C:\Users\P223092903\Pictures\工作用途\criminal-wearing-eye-piece-and-striped-top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0663" y="1401763"/>
            <a:ext cx="646112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5" descr="C:\Users\P223092903\Downloads\lin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93065" y="1687280"/>
            <a:ext cx="719086" cy="719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圓角矩形 19"/>
          <p:cNvSpPr/>
          <p:nvPr/>
        </p:nvSpPr>
        <p:spPr>
          <a:xfrm>
            <a:off x="6681788" y="2732088"/>
            <a:ext cx="1665287" cy="7350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/>
              <a:t>成功</a:t>
            </a:r>
            <a:r>
              <a:rPr kumimoji="0" lang="zh-TW" altLang="en-US" sz="1600" dirty="0"/>
              <a:t>盜用被害人帳號，騙親友匯款</a:t>
            </a:r>
            <a:endParaRPr kumimoji="0" lang="zh-TW" altLang="en-US" sz="1600" dirty="0"/>
          </a:p>
        </p:txBody>
      </p:sp>
      <p:pic>
        <p:nvPicPr>
          <p:cNvPr id="15372" name="Picture 2" descr="C:\Users\P223092903\Pictures\工作用途\criminal-wearing-eye-piece-and-striped-top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700" y="1365250"/>
            <a:ext cx="6445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圓角矩形 22"/>
          <p:cNvSpPr/>
          <p:nvPr/>
        </p:nvSpPr>
        <p:spPr>
          <a:xfrm>
            <a:off x="741363" y="82550"/>
            <a:ext cx="7575550" cy="5381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歹徒透過通訊軟體詐騙</a:t>
            </a: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手法</a:t>
            </a:r>
            <a:r>
              <a:rPr kumimoji="0" lang="en-US" altLang="zh-TW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2-</a:t>
            </a: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盜用帳號</a:t>
            </a:r>
            <a:endParaRPr kumimoji="0" lang="zh-TW" altLang="en-US" sz="2800" b="1" dirty="0"/>
          </a:p>
        </p:txBody>
      </p:sp>
      <p:pic>
        <p:nvPicPr>
          <p:cNvPr id="15374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4963" y="2249488"/>
            <a:ext cx="3079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5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73950" y="2266950"/>
            <a:ext cx="3079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76" name="群組 25"/>
          <p:cNvGrpSpPr>
            <a:grpSpLocks/>
          </p:cNvGrpSpPr>
          <p:nvPr/>
        </p:nvGrpSpPr>
        <p:grpSpPr bwMode="auto">
          <a:xfrm>
            <a:off x="0" y="3714750"/>
            <a:ext cx="9115425" cy="2905125"/>
            <a:chOff x="79291" y="3715431"/>
            <a:chExt cx="9036496" cy="2905145"/>
          </a:xfrm>
        </p:grpSpPr>
        <p:sp>
          <p:nvSpPr>
            <p:cNvPr id="27" name="圓角矩形 26"/>
            <p:cNvSpPr/>
            <p:nvPr/>
          </p:nvSpPr>
          <p:spPr>
            <a:xfrm>
              <a:off x="79291" y="3715431"/>
              <a:ext cx="9036496" cy="2905145"/>
            </a:xfrm>
            <a:prstGeom prst="round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  <p:pic>
          <p:nvPicPr>
            <p:cNvPr id="15383" name="Picture 4" descr="C:\Users\P223092903\Pictures\工作用途\social-facebook-box-blue-icon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84420" y="4570853"/>
              <a:ext cx="731196" cy="731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圓角矩形 28"/>
            <p:cNvSpPr/>
            <p:nvPr/>
          </p:nvSpPr>
          <p:spPr>
            <a:xfrm>
              <a:off x="2899458" y="4013883"/>
              <a:ext cx="719206" cy="576267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/>
                <a:t>盜用</a:t>
              </a:r>
              <a:endParaRPr kumimoji="0" lang="zh-TW" altLang="en-US" sz="1600" dirty="0"/>
            </a:p>
          </p:txBody>
        </p:sp>
        <p:pic>
          <p:nvPicPr>
            <p:cNvPr id="15385" name="圖片 29"/>
            <p:cNvPicPr>
              <a:picLocks noChangeAspect="1"/>
            </p:cNvPicPr>
            <p:nvPr/>
          </p:nvPicPr>
          <p:blipFill>
            <a:blip r:embed="rId8"/>
            <a:srcRect l="35149" t="27516" r="34158" b="19571"/>
            <a:stretch>
              <a:fillRect/>
            </a:stretch>
          </p:blipFill>
          <p:spPr bwMode="auto">
            <a:xfrm>
              <a:off x="2622420" y="5313954"/>
              <a:ext cx="1134485" cy="1222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圓角矩形 30"/>
            <p:cNvSpPr/>
            <p:nvPr/>
          </p:nvSpPr>
          <p:spPr>
            <a:xfrm>
              <a:off x="3617090" y="5472806"/>
              <a:ext cx="1433690" cy="105569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/>
                <a:t>利用</a:t>
              </a:r>
              <a:r>
                <a:rPr kumimoji="0" lang="en-US" altLang="zh-TW" sz="1600" dirty="0"/>
                <a:t>FB</a:t>
              </a:r>
              <a:r>
                <a:rPr kumimoji="0" lang="zh-TW" altLang="en-US" sz="1600" dirty="0"/>
                <a:t>的好友</a:t>
              </a:r>
              <a:r>
                <a:rPr kumimoji="0" lang="zh-TW" altLang="en-US" sz="1600" dirty="0"/>
                <a:t>名單，要求被害人加入新臉書</a:t>
              </a:r>
              <a:endParaRPr kumimoji="0" lang="zh-TW" altLang="en-US" sz="1600" dirty="0"/>
            </a:p>
          </p:txBody>
        </p:sp>
        <p:pic>
          <p:nvPicPr>
            <p:cNvPr id="15387" name="Picture 6" descr="相關圖片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045417" y="4203364"/>
              <a:ext cx="1716371" cy="85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圓角矩形 33"/>
            <p:cNvSpPr/>
            <p:nvPr/>
          </p:nvSpPr>
          <p:spPr>
            <a:xfrm>
              <a:off x="5349794" y="5374380"/>
              <a:ext cx="1463591" cy="82868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/>
                <a:t>傳訊詢問被害人手機及簡訊驗證碼</a:t>
              </a:r>
              <a:endParaRPr kumimoji="0" lang="zh-TW" altLang="en-US" sz="1600" dirty="0"/>
            </a:p>
          </p:txBody>
        </p:sp>
        <p:pic>
          <p:nvPicPr>
            <p:cNvPr id="15389" name="Picture 2" descr="C:\Users\P223092903\Pictures\工作用途\criminal-wearing-eye-piece-and-striped-top.pn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400460" y="3822653"/>
              <a:ext cx="645255" cy="645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5" descr="C:\Users\P223092903\Downloads\lin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/>
              </a:extLst>
            </a:blip>
            <a:srcRect/>
            <a:stretch>
              <a:fillRect/>
            </a:stretch>
          </p:blipFill>
          <p:spPr bwMode="auto">
            <a:xfrm>
              <a:off x="7793296" y="4107868"/>
              <a:ext cx="720080" cy="7200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5391" name="Picture 4" descr="C:\Users\P223092903\Pictures\工作用途\小人\1473236449_User_Customers.png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8402479" y="4729965"/>
              <a:ext cx="296119" cy="296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向右箭號 37"/>
            <p:cNvSpPr/>
            <p:nvPr/>
          </p:nvSpPr>
          <p:spPr>
            <a:xfrm>
              <a:off x="6626108" y="4539350"/>
              <a:ext cx="640518" cy="407990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7570360" y="5374380"/>
              <a:ext cx="1403789" cy="82868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/>
                <a:t>盜用身分，騙親友匯款</a:t>
              </a:r>
              <a:endParaRPr kumimoji="0" lang="zh-TW" altLang="en-US" sz="1600" dirty="0"/>
            </a:p>
          </p:txBody>
        </p:sp>
      </p:grpSp>
      <p:pic>
        <p:nvPicPr>
          <p:cNvPr id="15377" name="Picture 4" descr="C:\Users\P223092903\Pictures\工作用途\1470228595_number-one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9375" y="1125538"/>
            <a:ext cx="47625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8" name="Picture 5" descr="C:\Users\P223092903\Pictures\工作用途\1470228600_number-two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675" y="3968750"/>
            <a:ext cx="5000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向右箭號 42"/>
          <p:cNvSpPr/>
          <p:nvPr/>
        </p:nvSpPr>
        <p:spPr>
          <a:xfrm>
            <a:off x="1231900" y="4652963"/>
            <a:ext cx="3979863" cy="166687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44" name="向右箭號 43"/>
          <p:cNvSpPr/>
          <p:nvPr/>
        </p:nvSpPr>
        <p:spPr>
          <a:xfrm rot="1032014">
            <a:off x="1174750" y="5122863"/>
            <a:ext cx="1400175" cy="14287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/>
          </a:p>
        </p:txBody>
      </p:sp>
      <p:sp>
        <p:nvSpPr>
          <p:cNvPr id="45" name="圓角矩形 44"/>
          <p:cNvSpPr/>
          <p:nvPr/>
        </p:nvSpPr>
        <p:spPr>
          <a:xfrm>
            <a:off x="1419225" y="5424488"/>
            <a:ext cx="725488" cy="5762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dirty="0"/>
              <a:t>冒</a:t>
            </a:r>
            <a:r>
              <a:rPr kumimoji="0" lang="zh-TW" altLang="en-US" sz="1600" dirty="0"/>
              <a:t>用</a:t>
            </a:r>
            <a:endParaRPr kumimoji="0" lang="zh-TW" alt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2"/>
          <p:cNvSpPr/>
          <p:nvPr/>
        </p:nvSpPr>
        <p:spPr>
          <a:xfrm>
            <a:off x="900113" y="0"/>
            <a:ext cx="1203325" cy="3916363"/>
          </a:xfrm>
          <a:custGeom>
            <a:avLst/>
            <a:gdLst/>
            <a:ahLst/>
            <a:cxnLst/>
            <a:rect l="l" t="t" r="r" b="b"/>
            <a:pathLst>
              <a:path w="1138560" h="4101401">
                <a:moveTo>
                  <a:pt x="0" y="0"/>
                </a:moveTo>
                <a:lnTo>
                  <a:pt x="1138560" y="0"/>
                </a:lnTo>
                <a:lnTo>
                  <a:pt x="1138560" y="3532121"/>
                </a:lnTo>
                <a:cubicBezTo>
                  <a:pt x="1138560" y="3846526"/>
                  <a:pt x="883685" y="4101401"/>
                  <a:pt x="569280" y="4101401"/>
                </a:cubicBezTo>
                <a:cubicBezTo>
                  <a:pt x="254875" y="4101401"/>
                  <a:pt x="0" y="3846526"/>
                  <a:pt x="0" y="3532121"/>
                </a:cubicBezTo>
                <a:close/>
              </a:path>
            </a:pathLst>
          </a:custGeom>
          <a:solidFill>
            <a:srgbClr val="85D37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37" name="圆角矩形 4"/>
          <p:cNvSpPr/>
          <p:nvPr/>
        </p:nvSpPr>
        <p:spPr>
          <a:xfrm>
            <a:off x="2103438" y="0"/>
            <a:ext cx="1203325" cy="5222875"/>
          </a:xfrm>
          <a:custGeom>
            <a:avLst/>
            <a:gdLst/>
            <a:ahLst/>
            <a:cxnLst/>
            <a:rect l="l" t="t" r="r" b="b"/>
            <a:pathLst>
              <a:path w="1138560" h="5469553">
                <a:moveTo>
                  <a:pt x="3815" y="0"/>
                </a:moveTo>
                <a:lnTo>
                  <a:pt x="1134746" y="0"/>
                </a:lnTo>
                <a:cubicBezTo>
                  <a:pt x="1138140" y="12394"/>
                  <a:pt x="1138560" y="25068"/>
                  <a:pt x="1138560" y="37840"/>
                </a:cubicBezTo>
                <a:lnTo>
                  <a:pt x="1138560" y="4900273"/>
                </a:lnTo>
                <a:cubicBezTo>
                  <a:pt x="1138560" y="5214678"/>
                  <a:pt x="883685" y="5469553"/>
                  <a:pt x="569280" y="5469553"/>
                </a:cubicBezTo>
                <a:cubicBezTo>
                  <a:pt x="254875" y="5469553"/>
                  <a:pt x="0" y="5214678"/>
                  <a:pt x="0" y="4900273"/>
                </a:cubicBezTo>
                <a:lnTo>
                  <a:pt x="0" y="37840"/>
                </a:lnTo>
                <a:close/>
              </a:path>
            </a:pathLst>
          </a:custGeom>
          <a:solidFill>
            <a:srgbClr val="769E4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38" name="圆角矩形 5"/>
          <p:cNvSpPr/>
          <p:nvPr/>
        </p:nvSpPr>
        <p:spPr>
          <a:xfrm>
            <a:off x="3306763" y="0"/>
            <a:ext cx="1203325" cy="4465638"/>
          </a:xfrm>
          <a:custGeom>
            <a:avLst/>
            <a:gdLst/>
            <a:ahLst/>
            <a:cxnLst/>
            <a:rect l="l" t="t" r="r" b="b"/>
            <a:pathLst>
              <a:path w="1138560" h="4677465">
                <a:moveTo>
                  <a:pt x="0" y="0"/>
                </a:moveTo>
                <a:lnTo>
                  <a:pt x="1138560" y="0"/>
                </a:lnTo>
                <a:lnTo>
                  <a:pt x="1138560" y="4108185"/>
                </a:lnTo>
                <a:cubicBezTo>
                  <a:pt x="1138560" y="4422590"/>
                  <a:pt x="883685" y="4677465"/>
                  <a:pt x="569280" y="4677465"/>
                </a:cubicBezTo>
                <a:cubicBezTo>
                  <a:pt x="254875" y="4677465"/>
                  <a:pt x="0" y="4422590"/>
                  <a:pt x="0" y="4108185"/>
                </a:cubicBezTo>
                <a:close/>
              </a:path>
            </a:pathLst>
          </a:custGeom>
          <a:solidFill>
            <a:srgbClr val="B9C4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39" name="圆角矩形 6"/>
          <p:cNvSpPr/>
          <p:nvPr/>
        </p:nvSpPr>
        <p:spPr>
          <a:xfrm>
            <a:off x="4510088" y="0"/>
            <a:ext cx="1203325" cy="6092825"/>
          </a:xfrm>
          <a:custGeom>
            <a:avLst/>
            <a:gdLst/>
            <a:ahLst/>
            <a:cxnLst/>
            <a:rect l="l" t="t" r="r" b="b"/>
            <a:pathLst>
              <a:path w="1138560" h="6381328">
                <a:moveTo>
                  <a:pt x="4415" y="0"/>
                </a:moveTo>
                <a:lnTo>
                  <a:pt x="1134146" y="0"/>
                </a:lnTo>
                <a:cubicBezTo>
                  <a:pt x="1137995" y="14311"/>
                  <a:pt x="1138560" y="28985"/>
                  <a:pt x="1138560" y="43790"/>
                </a:cubicBezTo>
                <a:lnTo>
                  <a:pt x="1138560" y="5812048"/>
                </a:lnTo>
                <a:cubicBezTo>
                  <a:pt x="1138560" y="6126453"/>
                  <a:pt x="883685" y="6381328"/>
                  <a:pt x="569280" y="6381328"/>
                </a:cubicBezTo>
                <a:cubicBezTo>
                  <a:pt x="254875" y="6381328"/>
                  <a:pt x="0" y="6126453"/>
                  <a:pt x="0" y="5812048"/>
                </a:cubicBezTo>
                <a:lnTo>
                  <a:pt x="0" y="43790"/>
                </a:lnTo>
                <a:close/>
              </a:path>
            </a:pathLst>
          </a:custGeom>
          <a:solidFill>
            <a:srgbClr val="21C19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40" name="圆角矩形 7"/>
          <p:cNvSpPr/>
          <p:nvPr/>
        </p:nvSpPr>
        <p:spPr>
          <a:xfrm>
            <a:off x="5694363" y="0"/>
            <a:ext cx="1203325" cy="4456113"/>
          </a:xfrm>
          <a:custGeom>
            <a:avLst/>
            <a:gdLst/>
            <a:ahLst/>
            <a:cxnLst/>
            <a:rect l="l" t="t" r="r" b="b"/>
            <a:pathLst>
              <a:path w="1138560" h="4666647">
                <a:moveTo>
                  <a:pt x="0" y="0"/>
                </a:moveTo>
                <a:lnTo>
                  <a:pt x="1138560" y="0"/>
                </a:lnTo>
                <a:lnTo>
                  <a:pt x="1138560" y="4097367"/>
                </a:lnTo>
                <a:cubicBezTo>
                  <a:pt x="1138560" y="4411772"/>
                  <a:pt x="883685" y="4666647"/>
                  <a:pt x="569280" y="4666647"/>
                </a:cubicBezTo>
                <a:cubicBezTo>
                  <a:pt x="254875" y="4666647"/>
                  <a:pt x="0" y="4411772"/>
                  <a:pt x="0" y="4097367"/>
                </a:cubicBezTo>
                <a:close/>
              </a:path>
            </a:pathLst>
          </a:custGeom>
          <a:solidFill>
            <a:srgbClr val="1D9DA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41" name="圆角矩形 8"/>
          <p:cNvSpPr/>
          <p:nvPr/>
        </p:nvSpPr>
        <p:spPr>
          <a:xfrm>
            <a:off x="6897688" y="0"/>
            <a:ext cx="1203325" cy="5222875"/>
          </a:xfrm>
          <a:custGeom>
            <a:avLst/>
            <a:gdLst/>
            <a:ahLst/>
            <a:cxnLst/>
            <a:rect l="l" t="t" r="r" b="b"/>
            <a:pathLst>
              <a:path w="1138560" h="5469553">
                <a:moveTo>
                  <a:pt x="3815" y="0"/>
                </a:moveTo>
                <a:lnTo>
                  <a:pt x="1134746" y="0"/>
                </a:lnTo>
                <a:cubicBezTo>
                  <a:pt x="1138140" y="12394"/>
                  <a:pt x="1138560" y="25068"/>
                  <a:pt x="1138560" y="37840"/>
                </a:cubicBezTo>
                <a:lnTo>
                  <a:pt x="1138560" y="4900273"/>
                </a:lnTo>
                <a:cubicBezTo>
                  <a:pt x="1138560" y="5214678"/>
                  <a:pt x="883685" y="5469553"/>
                  <a:pt x="569280" y="5469553"/>
                </a:cubicBezTo>
                <a:cubicBezTo>
                  <a:pt x="254875" y="5469553"/>
                  <a:pt x="0" y="5214678"/>
                  <a:pt x="0" y="4900273"/>
                </a:cubicBezTo>
                <a:lnTo>
                  <a:pt x="0" y="37840"/>
                </a:lnTo>
                <a:close/>
              </a:path>
            </a:pathLst>
          </a:custGeom>
          <a:solidFill>
            <a:srgbClr val="34CCD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364119"/>
            <a:ext cx="9144000" cy="760625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85000"/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03350" y="412750"/>
            <a:ext cx="6235700" cy="652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通訊軟體詐騙</a:t>
            </a:r>
            <a:r>
              <a:rPr kumimoji="0" lang="en-US" altLang="zh-TW" sz="2800" b="1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-</a:t>
            </a:r>
            <a:r>
              <a:rPr kumimoji="0" lang="zh-TW" altLang="en-US" sz="2800" b="1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預防</a:t>
            </a:r>
            <a:r>
              <a:rPr kumimoji="0"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方法</a:t>
            </a:r>
            <a:endParaRPr kumimoji="0" lang="zh-CN" altLang="en-US" sz="2800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 Black" pitchFamily="34" charset="0"/>
              <a:ea typeface="微软雅黑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265238" y="3398838"/>
            <a:ext cx="404812" cy="403225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85875" y="3298825"/>
            <a:ext cx="43021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1</a:t>
            </a:r>
            <a:endParaRPr kumimoji="0" lang="en-US" altLang="zh-CN" sz="28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2484438" y="4681538"/>
            <a:ext cx="403225" cy="403225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505075" y="4581525"/>
            <a:ext cx="4286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2</a:t>
            </a:r>
            <a:endParaRPr kumimoji="0" lang="en-US" altLang="zh-CN" sz="28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89350" y="3916363"/>
            <a:ext cx="403225" cy="403225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09988" y="3816350"/>
            <a:ext cx="4286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3</a:t>
            </a:r>
            <a:endParaRPr kumimoji="0" lang="en-US" altLang="zh-CN" sz="28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905375" y="5502275"/>
            <a:ext cx="403225" cy="403225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926013" y="5402263"/>
            <a:ext cx="42862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4</a:t>
            </a:r>
            <a:endParaRPr kumimoji="0" lang="en-US" altLang="zh-CN" sz="28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089650" y="3929063"/>
            <a:ext cx="403225" cy="403225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110288" y="3829050"/>
            <a:ext cx="4286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5</a:t>
            </a:r>
            <a:endParaRPr kumimoji="0" lang="en-US" altLang="zh-CN" sz="28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7291388" y="4679950"/>
            <a:ext cx="404812" cy="403225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kern="0">
              <a:solidFill>
                <a:sysClr val="window" lastClr="FFFFFF"/>
              </a:solidFill>
              <a:latin typeface="Calibri"/>
              <a:ea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12025" y="4578350"/>
            <a:ext cx="4302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6</a:t>
            </a:r>
            <a:endParaRPr kumimoji="0" lang="en-US" altLang="zh-CN" sz="28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6475" y="1385888"/>
            <a:ext cx="1079500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kumimoji="0" lang="zh-TW" altLang="zh-TW" sz="1600" b="1">
                <a:latin typeface="新細明體" charset="-120"/>
              </a:rPr>
              <a:t>勿</a:t>
            </a:r>
            <a:r>
              <a:rPr kumimoji="0" lang="zh-TW" altLang="en-US" sz="1600" b="1">
                <a:latin typeface="新細明體" charset="-120"/>
              </a:rPr>
              <a:t>隨意</a:t>
            </a:r>
            <a:r>
              <a:rPr kumimoji="0" lang="zh-TW" altLang="zh-TW" sz="1600" b="1">
                <a:latin typeface="新細明體" charset="-120"/>
              </a:rPr>
              <a:t>將四位數認證碼簡訊告訴他人</a:t>
            </a:r>
            <a:r>
              <a:rPr kumimoji="0" lang="zh-TW" altLang="en-US" sz="1600" b="1">
                <a:latin typeface="新細明體" charset="-120"/>
              </a:rPr>
              <a:t>。</a:t>
            </a:r>
            <a:endParaRPr kumimoji="0" lang="en-US" altLang="zh-CN" sz="1600" b="1">
              <a:solidFill>
                <a:srgbClr val="FFFFFF"/>
              </a:solidFill>
              <a:latin typeface="SimSun" pitchFamily="2" charset="-122"/>
              <a:ea typeface="SimSun" pitchFamily="2" charset="-122"/>
              <a:cs typeface="Arial" charset="0"/>
            </a:endParaRPr>
          </a:p>
        </p:txBody>
      </p:sp>
      <p:sp>
        <p:nvSpPr>
          <p:cNvPr id="16408" name="TextBox 34"/>
          <p:cNvSpPr txBox="1">
            <a:spLocks noChangeArrowheads="1"/>
          </p:cNvSpPr>
          <p:nvPr/>
        </p:nvSpPr>
        <p:spPr bwMode="auto">
          <a:xfrm>
            <a:off x="2197100" y="1341438"/>
            <a:ext cx="1081088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zh-TW" sz="1600" b="1">
                <a:latin typeface="Calibri" pitchFamily="34" charset="0"/>
              </a:rPr>
              <a:t>若接收到親友借錢的訊息時，應再以電話等其他方式，向親友本人確認是否有借貸需求及訊息是否為本人傳送。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82963" y="1341438"/>
            <a:ext cx="1081087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zh-TW" sz="1600" b="1" dirty="0">
                <a:latin typeface="+mn-lt"/>
                <a:ea typeface="+mn-ea"/>
              </a:rPr>
              <a:t>勿隨意點</a:t>
            </a:r>
            <a:r>
              <a:rPr kumimoji="0" lang="zh-TW" altLang="zh-TW" sz="1600" b="1" dirty="0">
                <a:latin typeface="+mn-lt"/>
                <a:ea typeface="+mn-ea"/>
              </a:rPr>
              <a:t>擊訊息</a:t>
            </a:r>
            <a:r>
              <a:rPr kumimoji="0" lang="zh-TW" altLang="zh-TW" sz="1600" b="1" dirty="0">
                <a:latin typeface="+mn-lt"/>
                <a:ea typeface="+mn-ea"/>
              </a:rPr>
              <a:t>中的不明</a:t>
            </a:r>
            <a:r>
              <a:rPr kumimoji="0" lang="zh-TW" altLang="zh-TW" sz="1600" b="1" dirty="0">
                <a:latin typeface="+mn-lt"/>
                <a:ea typeface="+mn-ea"/>
              </a:rPr>
              <a:t>連結</a:t>
            </a:r>
            <a:r>
              <a:rPr kumimoji="0" lang="zh-TW" altLang="en-US" sz="1600" b="1" dirty="0">
                <a:latin typeface="+mn-lt"/>
                <a:ea typeface="+mn-ea"/>
              </a:rPr>
              <a:t>。</a:t>
            </a:r>
            <a:endParaRPr kumimoji="0" lang="en-US" altLang="zh-CN" sz="16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410" name="TextBox 68"/>
          <p:cNvSpPr txBox="1">
            <a:spLocks noChangeArrowheads="1"/>
          </p:cNvSpPr>
          <p:nvPr/>
        </p:nvSpPr>
        <p:spPr bwMode="auto">
          <a:xfrm>
            <a:off x="4575175" y="1341438"/>
            <a:ext cx="1081088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600" b="1">
                <a:latin typeface="Calibri" pitchFamily="34" charset="0"/>
              </a:rPr>
              <a:t>時常</a:t>
            </a:r>
            <a:r>
              <a:rPr kumimoji="0" lang="zh-TW" altLang="zh-TW" sz="1600" b="1">
                <a:latin typeface="Calibri" pitchFamily="34" charset="0"/>
              </a:rPr>
              <a:t>升級成最新版</a:t>
            </a:r>
            <a:r>
              <a:rPr kumimoji="0" lang="zh-TW" altLang="en-US" sz="1600" b="1">
                <a:latin typeface="Calibri" pitchFamily="34" charset="0"/>
              </a:rPr>
              <a:t>通訊軟體</a:t>
            </a:r>
            <a:r>
              <a:rPr kumimoji="0" lang="zh-TW" altLang="zh-TW" sz="1600" b="1">
                <a:latin typeface="Calibri" pitchFamily="34" charset="0"/>
              </a:rPr>
              <a:t>，以確保足夠的安全等級。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83263" y="1343025"/>
            <a:ext cx="108108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zh-TW" sz="1600" b="1" dirty="0">
                <a:latin typeface="+mn-lt"/>
                <a:ea typeface="+mn-ea"/>
              </a:rPr>
              <a:t>關閉自動</a:t>
            </a:r>
            <a:r>
              <a:rPr kumimoji="0" lang="zh-TW" altLang="zh-TW" sz="1600" b="1" dirty="0">
                <a:latin typeface="+mn-lt"/>
                <a:ea typeface="+mn-ea"/>
              </a:rPr>
              <a:t>加入好友的</a:t>
            </a:r>
            <a:r>
              <a:rPr kumimoji="0" lang="zh-TW" altLang="zh-TW" sz="1600" b="1" dirty="0">
                <a:latin typeface="+mn-lt"/>
                <a:ea typeface="+mn-ea"/>
              </a:rPr>
              <a:t>功能</a:t>
            </a:r>
            <a:r>
              <a:rPr kumimoji="0" lang="zh-TW" altLang="en-US" sz="1600" b="1" dirty="0">
                <a:latin typeface="+mn-lt"/>
                <a:ea typeface="+mn-ea"/>
              </a:rPr>
              <a:t>。</a:t>
            </a:r>
            <a:endParaRPr kumimoji="0" lang="en-US" altLang="zh-CN" sz="1600" b="1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412" name="TextBox 70"/>
          <p:cNvSpPr txBox="1">
            <a:spLocks noChangeArrowheads="1"/>
          </p:cNvSpPr>
          <p:nvPr/>
        </p:nvSpPr>
        <p:spPr bwMode="auto">
          <a:xfrm>
            <a:off x="6978650" y="1341438"/>
            <a:ext cx="1081088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zh-TW" sz="1600" b="1">
                <a:latin typeface="Calibri" pitchFamily="34" charset="0"/>
              </a:rPr>
              <a:t>若無使用電腦版</a:t>
            </a:r>
            <a:r>
              <a:rPr kumimoji="0" lang="zh-TW" altLang="en-US" sz="1600" b="1">
                <a:latin typeface="Calibri" pitchFamily="34" charset="0"/>
              </a:rPr>
              <a:t>通訊軟體</a:t>
            </a:r>
            <a:r>
              <a:rPr kumimoji="0" lang="zh-TW" altLang="zh-TW" sz="1600" b="1">
                <a:latin typeface="Calibri" pitchFamily="34" charset="0"/>
              </a:rPr>
              <a:t>需求，應關閉「允許自其他裝置登入」功能。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378</Words>
  <Application>Microsoft Office PowerPoint</Application>
  <PresentationFormat>如螢幕大小 (4:3)</PresentationFormat>
  <Paragraphs>33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簡報設計範本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0" baseType="lpstr">
      <vt:lpstr>Calibri</vt:lpstr>
      <vt:lpstr>新細明體</vt:lpstr>
      <vt:lpstr>Arial</vt:lpstr>
      <vt:lpstr>Arial Black</vt:lpstr>
      <vt:lpstr>微软雅黑</vt:lpstr>
      <vt:lpstr>SimSun</vt:lpstr>
      <vt:lpstr>Office 佈景主題</vt:lpstr>
      <vt:lpstr>投影片 1</vt:lpstr>
      <vt:lpstr>投影片 2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林芳如</dc:creator>
  <cp:lastModifiedBy>.</cp:lastModifiedBy>
  <cp:revision>27</cp:revision>
  <dcterms:created xsi:type="dcterms:W3CDTF">2016-12-21T00:46:41Z</dcterms:created>
  <dcterms:modified xsi:type="dcterms:W3CDTF">2017-07-03T07:53:59Z</dcterms:modified>
</cp:coreProperties>
</file>