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>
        <p:scale>
          <a:sx n="100" d="100"/>
          <a:sy n="100" d="100"/>
        </p:scale>
        <p:origin x="-582" y="371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476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155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4314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351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0341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3084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482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2227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4702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2531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593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83000">
              <a:schemeClr val="accent4">
                <a:lumMod val="60000"/>
                <a:lumOff val="40000"/>
              </a:schemeClr>
            </a:gs>
            <a:gs pos="100000">
              <a:schemeClr val="accent4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13037-FF41-4518-BD45-F57374F7A2ED}" type="datetimeFigureOut">
              <a:rPr lang="zh-TW" altLang="en-US" smtClean="0"/>
              <a:t>2019/9/23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55C31-8C27-4932-86BE-2196089C23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658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11886813"/>
            <a:ext cx="3458067" cy="709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73993" y="95452"/>
            <a:ext cx="2517038" cy="2552293"/>
          </a:xfrm>
          <a:prstGeom prst="ellipse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63009" y="973127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智慧自造創意營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878561" y="511462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機械群</a:t>
            </a:r>
            <a:endParaRPr lang="zh-TW" altLang="en-US" sz="2400" dirty="0">
              <a:solidFill>
                <a:schemeClr val="bg1"/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219731" y="1434792"/>
            <a:ext cx="2425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第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梯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12/07(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上午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)</a:t>
            </a:r>
          </a:p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第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2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梯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12/14(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上午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)</a:t>
            </a:r>
            <a:endParaRPr lang="zh-TW" altLang="en-US" sz="2400" dirty="0">
              <a:solidFill>
                <a:schemeClr val="bg1"/>
              </a:solidFill>
              <a:latin typeface="Impact" panose="020B0806030902050204" pitchFamily="34" charset="0"/>
              <a:ea typeface="王漢宗特明體一標準" panose="02020600000000000000" pitchFamily="18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156412" y="95452"/>
            <a:ext cx="2552293" cy="2552293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grpSp>
        <p:nvGrpSpPr>
          <p:cNvPr id="26" name="群組 25"/>
          <p:cNvGrpSpPr/>
          <p:nvPr/>
        </p:nvGrpSpPr>
        <p:grpSpPr>
          <a:xfrm>
            <a:off x="5722532" y="-137160"/>
            <a:ext cx="3885283" cy="1064201"/>
            <a:chOff x="5196259" y="1058604"/>
            <a:chExt cx="3885283" cy="1064201"/>
          </a:xfrm>
        </p:grpSpPr>
        <p:sp>
          <p:nvSpPr>
            <p:cNvPr id="14" name="文字方塊 13"/>
            <p:cNvSpPr txBox="1"/>
            <p:nvPr/>
          </p:nvSpPr>
          <p:spPr>
            <a:xfrm>
              <a:off x="5427775" y="1753473"/>
              <a:ext cx="3647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rgbClr val="7030A0"/>
                  </a:solidFill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桃園市國中生學術及性向探索</a:t>
              </a:r>
              <a:r>
                <a:rPr lang="zh-TW" altLang="en-US" dirty="0" smtClean="0">
                  <a:solidFill>
                    <a:srgbClr val="7030A0"/>
                  </a:solidFill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活動</a:t>
              </a:r>
              <a:endParaRPr lang="zh-TW" altLang="en-US" dirty="0">
                <a:solidFill>
                  <a:srgbClr val="7030A0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196259" y="1058604"/>
              <a:ext cx="1500732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5400" b="1" dirty="0" smtClean="0">
                  <a:solidFill>
                    <a:srgbClr val="C00000"/>
                  </a:solidFill>
                  <a:latin typeface="王漢宗空疊圓繁" panose="02000500000000000000" pitchFamily="2" charset="-120"/>
                  <a:ea typeface="王漢宗空疊圓繁" panose="02000500000000000000" pitchFamily="2" charset="-120"/>
                </a:rPr>
                <a:t>2019</a:t>
              </a:r>
              <a:endParaRPr lang="zh-TW" altLang="en-US" sz="8000" dirty="0"/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6793736" y="1130022"/>
              <a:ext cx="22878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400" spc="-300" dirty="0" smtClean="0">
                  <a:solidFill>
                    <a:srgbClr val="C00000"/>
                  </a:solidFill>
                  <a:latin typeface="王漢宗粗黑體一實陰" panose="02020600000000000000" pitchFamily="18" charset="-120"/>
                  <a:ea typeface="王漢宗粗黑體一實陰" panose="02020600000000000000" pitchFamily="18" charset="-120"/>
                </a:rPr>
                <a:t>假日營隊</a:t>
              </a:r>
              <a:endParaRPr lang="zh-TW" altLang="en-US" sz="4400" spc="-300" dirty="0">
                <a:solidFill>
                  <a:srgbClr val="C00000"/>
                </a:solidFill>
                <a:latin typeface="王漢宗粗黑體一實陰" panose="02020600000000000000" pitchFamily="18" charset="-120"/>
                <a:ea typeface="王漢宗粗黑體一實陰" panose="02020600000000000000" pitchFamily="18" charset="-120"/>
              </a:endParaRP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2888992" y="632934"/>
            <a:ext cx="5860623" cy="1477328"/>
            <a:chOff x="2904964" y="1015273"/>
            <a:chExt cx="5860623" cy="1477328"/>
          </a:xfrm>
        </p:grpSpPr>
        <p:cxnSp>
          <p:nvCxnSpPr>
            <p:cNvPr id="30" name="直線接點 29"/>
            <p:cNvCxnSpPr/>
            <p:nvPr/>
          </p:nvCxnSpPr>
          <p:spPr>
            <a:xfrm rot="5400000">
              <a:off x="2184964" y="1751158"/>
              <a:ext cx="1440000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字方塊 30"/>
            <p:cNvSpPr txBox="1"/>
            <p:nvPr/>
          </p:nvSpPr>
          <p:spPr>
            <a:xfrm>
              <a:off x="2919115" y="1015273"/>
              <a:ext cx="5846472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課程內容：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無人空拍機組裝駕駛攝影、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3D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立體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繪圖、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3D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列印掃描機</a:t>
              </a:r>
            </a:p>
            <a:p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報名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時間：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第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梯次：即日起至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12/02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第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2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梯次：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即日起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12/06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zh-TW" altLang="en-US" dirty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</p:txBody>
        </p:sp>
      </p:grpSp>
      <p:sp>
        <p:nvSpPr>
          <p:cNvPr id="32" name="橢圓 31"/>
          <p:cNvSpPr/>
          <p:nvPr/>
        </p:nvSpPr>
        <p:spPr>
          <a:xfrm>
            <a:off x="2296558" y="2265789"/>
            <a:ext cx="2568504" cy="2508151"/>
          </a:xfrm>
          <a:prstGeom prst="ellipse">
            <a:avLst/>
          </a:prstGeom>
          <a:solidFill>
            <a:srgbClr val="00B05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2380893" y="3007882"/>
            <a:ext cx="2416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dirty="0" err="1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mBot</a:t>
            </a:r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機器人</a:t>
            </a:r>
            <a:r>
              <a:rPr lang="zh-TW" altLang="en-US" sz="24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營隊</a:t>
            </a:r>
          </a:p>
        </p:txBody>
      </p:sp>
      <p:sp>
        <p:nvSpPr>
          <p:cNvPr id="34" name="文字方塊 33"/>
          <p:cNvSpPr txBox="1"/>
          <p:nvPr/>
        </p:nvSpPr>
        <p:spPr>
          <a:xfrm>
            <a:off x="2727144" y="2546217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電機電</a:t>
            </a:r>
            <a:r>
              <a:rPr lang="zh-TW" altLang="en-US" sz="24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子</a:t>
            </a:r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群</a:t>
            </a:r>
            <a:endParaRPr lang="zh-TW" altLang="en-US" sz="2400" dirty="0">
              <a:solidFill>
                <a:schemeClr val="bg1"/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2376087" y="3560987"/>
            <a:ext cx="24256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第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梯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12/07(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下午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)</a:t>
            </a:r>
          </a:p>
          <a:p>
            <a:pPr algn="ctr"/>
            <a:r>
              <a:rPr lang="zh-TW" altLang="en-US" sz="2400" dirty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第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2</a:t>
            </a:r>
            <a:r>
              <a:rPr lang="zh-TW" altLang="en-US" sz="2400" dirty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梯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12/14(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下午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)</a:t>
            </a:r>
            <a:endParaRPr lang="zh-TW" altLang="en-US" sz="2400" dirty="0">
              <a:solidFill>
                <a:schemeClr val="bg1"/>
              </a:solidFill>
              <a:latin typeface="Impact" panose="020B0806030902050204" pitchFamily="34" charset="0"/>
              <a:ea typeface="王漢宗特明體一標準" panose="02020600000000000000" pitchFamily="18" charset="-120"/>
            </a:endParaRPr>
          </a:p>
        </p:txBody>
      </p:sp>
      <p:sp>
        <p:nvSpPr>
          <p:cNvPr id="36" name="橢圓 35"/>
          <p:cNvSpPr/>
          <p:nvPr/>
        </p:nvSpPr>
        <p:spPr>
          <a:xfrm>
            <a:off x="2312769" y="2221647"/>
            <a:ext cx="2552293" cy="2552293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grpSp>
        <p:nvGrpSpPr>
          <p:cNvPr id="42" name="群組 41"/>
          <p:cNvGrpSpPr/>
          <p:nvPr/>
        </p:nvGrpSpPr>
        <p:grpSpPr>
          <a:xfrm>
            <a:off x="5028543" y="2708159"/>
            <a:ext cx="4175197" cy="1477328"/>
            <a:chOff x="2904964" y="1012494"/>
            <a:chExt cx="4175197" cy="1477328"/>
          </a:xfrm>
        </p:grpSpPr>
        <p:cxnSp>
          <p:nvCxnSpPr>
            <p:cNvPr id="43" name="直線接點 42"/>
            <p:cNvCxnSpPr/>
            <p:nvPr/>
          </p:nvCxnSpPr>
          <p:spPr>
            <a:xfrm rot="5400000">
              <a:off x="2184964" y="1751158"/>
              <a:ext cx="1440000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字方塊 43"/>
            <p:cNvSpPr txBox="1"/>
            <p:nvPr/>
          </p:nvSpPr>
          <p:spPr>
            <a:xfrm>
              <a:off x="2929666" y="1012494"/>
              <a:ext cx="415049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課程內容：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en-US" altLang="zh-TW" dirty="0" err="1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mBot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遙控手、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程式</a:t>
              </a:r>
              <a:r>
                <a:rPr lang="en-US" altLang="zh-TW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easy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寫、機器人</a:t>
              </a:r>
              <a:r>
                <a:rPr lang="en-US" altLang="zh-TW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PK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賽</a:t>
              </a:r>
              <a:endParaRPr lang="zh-TW" altLang="en-US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報名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時間：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第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梯次：即日起至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12/02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第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2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梯次：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即日起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12/06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zh-TW" altLang="en-US" dirty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</p:txBody>
        </p:sp>
      </p:grpSp>
      <p:sp>
        <p:nvSpPr>
          <p:cNvPr id="45" name="橢圓 44"/>
          <p:cNvSpPr/>
          <p:nvPr/>
        </p:nvSpPr>
        <p:spPr>
          <a:xfrm>
            <a:off x="99061" y="4391984"/>
            <a:ext cx="2655282" cy="2554539"/>
          </a:xfrm>
          <a:prstGeom prst="ellipse">
            <a:avLst/>
          </a:prstGeom>
          <a:solidFill>
            <a:srgbClr val="0070C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173993" y="5224145"/>
            <a:ext cx="2608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spc="-3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多媒體</a:t>
            </a:r>
            <a:r>
              <a:rPr lang="zh-TW" altLang="en-US" sz="2400" spc="-3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動畫師體驗營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924198" y="476248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設計</a:t>
            </a:r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群</a:t>
            </a:r>
            <a:endParaRPr lang="zh-TW" altLang="en-US" sz="2400" dirty="0">
              <a:solidFill>
                <a:schemeClr val="bg1"/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48" name="文字方塊 47"/>
          <p:cNvSpPr txBox="1"/>
          <p:nvPr/>
        </p:nvSpPr>
        <p:spPr>
          <a:xfrm>
            <a:off x="249337" y="5685810"/>
            <a:ext cx="2457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第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梯</a:t>
            </a:r>
            <a:r>
              <a:rPr lang="en-US" altLang="zh-TW" sz="2400" dirty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12/07 (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上午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)</a:t>
            </a:r>
          </a:p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第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2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梯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12/14(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上午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)</a:t>
            </a:r>
            <a:endParaRPr lang="zh-TW" altLang="en-US" sz="2400" dirty="0">
              <a:solidFill>
                <a:schemeClr val="bg1"/>
              </a:solidFill>
              <a:latin typeface="Impact" panose="020B0806030902050204" pitchFamily="34" charset="0"/>
              <a:ea typeface="王漢宗特明體一標準" panose="02020600000000000000" pitchFamily="18" charset="-120"/>
            </a:endParaRPr>
          </a:p>
        </p:txBody>
      </p:sp>
      <p:sp>
        <p:nvSpPr>
          <p:cNvPr id="49" name="橢圓 48"/>
          <p:cNvSpPr/>
          <p:nvPr/>
        </p:nvSpPr>
        <p:spPr>
          <a:xfrm>
            <a:off x="99061" y="4346470"/>
            <a:ext cx="2655281" cy="2600053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grpSp>
        <p:nvGrpSpPr>
          <p:cNvPr id="50" name="群組 49"/>
          <p:cNvGrpSpPr/>
          <p:nvPr/>
        </p:nvGrpSpPr>
        <p:grpSpPr>
          <a:xfrm>
            <a:off x="2934629" y="4883952"/>
            <a:ext cx="6436102" cy="1477328"/>
            <a:chOff x="2904964" y="1015273"/>
            <a:chExt cx="6436102" cy="1477328"/>
          </a:xfrm>
        </p:grpSpPr>
        <p:cxnSp>
          <p:nvCxnSpPr>
            <p:cNvPr id="51" name="直線接點 50"/>
            <p:cNvCxnSpPr/>
            <p:nvPr/>
          </p:nvCxnSpPr>
          <p:spPr>
            <a:xfrm rot="5400000">
              <a:off x="2184964" y="1751158"/>
              <a:ext cx="1440000" cy="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字方塊 51"/>
            <p:cNvSpPr txBox="1"/>
            <p:nvPr/>
          </p:nvSpPr>
          <p:spPr>
            <a:xfrm>
              <a:off x="2919115" y="1015273"/>
              <a:ext cx="6421951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課程內容：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歡樂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動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畫師、</a:t>
              </a:r>
              <a:r>
                <a:rPr lang="en-US" altLang="zh-TW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3D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全習機示範、創意插圖設計、虛擬攝影棚體驗</a:t>
              </a:r>
              <a:endParaRPr lang="zh-TW" altLang="en-US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報名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時間：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第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梯次：即日起至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12/02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第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2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梯次：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即日起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12/06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zh-TW" altLang="en-US" dirty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</p:txBody>
        </p:sp>
      </p:grpSp>
      <p:sp>
        <p:nvSpPr>
          <p:cNvPr id="53" name="橢圓 52"/>
          <p:cNvSpPr/>
          <p:nvPr/>
        </p:nvSpPr>
        <p:spPr>
          <a:xfrm>
            <a:off x="1742638" y="6516807"/>
            <a:ext cx="2994249" cy="2535968"/>
          </a:xfrm>
          <a:prstGeom prst="ellipse">
            <a:avLst/>
          </a:prstGeom>
          <a:solidFill>
            <a:srgbClr val="7030A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54" name="文字方塊 53"/>
          <p:cNvSpPr txBox="1"/>
          <p:nvPr/>
        </p:nvSpPr>
        <p:spPr>
          <a:xfrm>
            <a:off x="1878557" y="7109005"/>
            <a:ext cx="1627369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zh-TW" sz="2400" spc="-15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Camp </a:t>
            </a:r>
            <a:r>
              <a:rPr lang="en-US" altLang="zh-TW" sz="2400" spc="-150" dirty="0" err="1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Lio</a:t>
            </a:r>
            <a:r>
              <a:rPr lang="en-US" altLang="zh-TW" sz="2400" spc="-15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-Ho</a:t>
            </a:r>
          </a:p>
          <a:p>
            <a:pPr algn="ctr">
              <a:lnSpc>
                <a:spcPts val="2000"/>
              </a:lnSpc>
            </a:pPr>
            <a:r>
              <a:rPr lang="zh-TW" altLang="en-US" sz="2400" spc="-15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英語</a:t>
            </a:r>
            <a:r>
              <a:rPr lang="zh-TW" altLang="en-US" sz="2400" spc="-15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探索營</a:t>
            </a:r>
          </a:p>
        </p:txBody>
      </p:sp>
      <p:sp>
        <p:nvSpPr>
          <p:cNvPr id="55" name="文字方塊 54"/>
          <p:cNvSpPr txBox="1"/>
          <p:nvPr/>
        </p:nvSpPr>
        <p:spPr>
          <a:xfrm>
            <a:off x="2862312" y="663838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外</a:t>
            </a:r>
            <a:r>
              <a:rPr lang="zh-TW" altLang="en-US" sz="24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語</a:t>
            </a:r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群</a:t>
            </a:r>
            <a:endParaRPr lang="zh-TW" altLang="en-US" sz="2400" dirty="0">
              <a:solidFill>
                <a:schemeClr val="bg1"/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57" name="橢圓 56"/>
          <p:cNvSpPr/>
          <p:nvPr/>
        </p:nvSpPr>
        <p:spPr>
          <a:xfrm>
            <a:off x="1756638" y="6500482"/>
            <a:ext cx="2980250" cy="2552293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61" name="文字方塊 60"/>
          <p:cNvSpPr txBox="1"/>
          <p:nvPr/>
        </p:nvSpPr>
        <p:spPr>
          <a:xfrm>
            <a:off x="1882218" y="7898965"/>
            <a:ext cx="184377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zh-TW" altLang="en-US" sz="2400" spc="-3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和式</a:t>
            </a:r>
            <a:r>
              <a:rPr lang="zh-TW" altLang="en-US" sz="2400" spc="-3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物</a:t>
            </a:r>
            <a:r>
              <a:rPr lang="zh-TW" altLang="en-US" sz="2400" spc="-3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語超值</a:t>
            </a:r>
            <a:endParaRPr lang="en-US" altLang="zh-TW" sz="2400" spc="-300" dirty="0" smtClean="0">
              <a:solidFill>
                <a:schemeClr val="bg1"/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  <a:p>
            <a:pPr algn="ctr">
              <a:lnSpc>
                <a:spcPts val="2000"/>
              </a:lnSpc>
            </a:pPr>
            <a:r>
              <a:rPr lang="zh-TW" altLang="en-US" sz="2400" spc="-3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體驗日文</a:t>
            </a:r>
            <a:r>
              <a:rPr lang="zh-TW" altLang="en-US" sz="2400" spc="-3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營</a:t>
            </a:r>
          </a:p>
        </p:txBody>
      </p:sp>
      <p:sp>
        <p:nvSpPr>
          <p:cNvPr id="62" name="文字方塊 61"/>
          <p:cNvSpPr txBox="1"/>
          <p:nvPr/>
        </p:nvSpPr>
        <p:spPr>
          <a:xfrm>
            <a:off x="3588919" y="8418603"/>
            <a:ext cx="1276143" cy="496798"/>
          </a:xfrm>
          <a:prstGeom prst="rect">
            <a:avLst/>
          </a:prstGeom>
          <a:solidFill>
            <a:srgbClr val="7030A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algn="ctr">
              <a:defRPr sz="2000">
                <a:solidFill>
                  <a:schemeClr val="lt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TW" sz="1800" dirty="0">
                <a:solidFill>
                  <a:schemeClr val="bg1"/>
                </a:solidFill>
                <a:latin typeface="Impact" panose="020B0806030902050204" pitchFamily="34" charset="0"/>
              </a:rPr>
              <a:t>12/14(</a:t>
            </a:r>
            <a:r>
              <a:rPr lang="zh-TW" altLang="en-US" sz="1800" dirty="0">
                <a:solidFill>
                  <a:schemeClr val="bg1"/>
                </a:solidFill>
                <a:latin typeface="Impact" panose="020B0806030902050204" pitchFamily="34" charset="0"/>
              </a:rPr>
              <a:t>下午</a:t>
            </a:r>
            <a:r>
              <a:rPr lang="en-US" altLang="zh-TW" sz="1800" dirty="0">
                <a:solidFill>
                  <a:schemeClr val="bg1"/>
                </a:solidFill>
                <a:latin typeface="Impact" panose="020B0806030902050204" pitchFamily="34" charset="0"/>
              </a:rPr>
              <a:t>)</a:t>
            </a:r>
          </a:p>
        </p:txBody>
      </p:sp>
      <p:grpSp>
        <p:nvGrpSpPr>
          <p:cNvPr id="65" name="群組 64"/>
          <p:cNvGrpSpPr/>
          <p:nvPr/>
        </p:nvGrpSpPr>
        <p:grpSpPr>
          <a:xfrm>
            <a:off x="4796939" y="6715691"/>
            <a:ext cx="4869437" cy="1805387"/>
            <a:chOff x="5020053" y="7127171"/>
            <a:chExt cx="4987102" cy="1805387"/>
          </a:xfrm>
        </p:grpSpPr>
        <p:sp>
          <p:nvSpPr>
            <p:cNvPr id="60" name="文字方塊 59"/>
            <p:cNvSpPr txBox="1"/>
            <p:nvPr/>
          </p:nvSpPr>
          <p:spPr>
            <a:xfrm>
              <a:off x="5089822" y="7229645"/>
              <a:ext cx="4917333" cy="16004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課程內容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：外籍教師全英語營隊、聖誕也瘋狂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報名時間：即日起至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12/06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endParaRPr lang="en-US" altLang="zh-TW" sz="8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課程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內容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：</a:t>
              </a:r>
              <a:r>
                <a:rPr lang="en-US" altLang="zh-TW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50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音初體驗、日語生活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會話、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                    動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漫與章魚燒的相遇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報名時間：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即日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起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12/06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zh-TW" altLang="en-US" dirty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</p:txBody>
        </p:sp>
        <p:cxnSp>
          <p:nvCxnSpPr>
            <p:cNvPr id="63" name="直線接點 62"/>
            <p:cNvCxnSpPr/>
            <p:nvPr/>
          </p:nvCxnSpPr>
          <p:spPr>
            <a:xfrm>
              <a:off x="5020053" y="7127171"/>
              <a:ext cx="19041" cy="1805387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橢圓 65"/>
          <p:cNvSpPr/>
          <p:nvPr/>
        </p:nvSpPr>
        <p:spPr>
          <a:xfrm>
            <a:off x="156413" y="8586288"/>
            <a:ext cx="2681264" cy="2552293"/>
          </a:xfrm>
          <a:prstGeom prst="ellipse">
            <a:avLst/>
          </a:prstGeom>
          <a:solidFill>
            <a:srgbClr val="FFC00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434477" y="946396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變</a:t>
            </a:r>
            <a:r>
              <a:rPr lang="zh-TW" altLang="en-US" sz="24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變</a:t>
            </a:r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變玩</a:t>
            </a:r>
            <a:r>
              <a:rPr lang="zh-TW" altLang="en-US" sz="2400" dirty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科學</a:t>
            </a:r>
          </a:p>
        </p:txBody>
      </p:sp>
      <p:sp>
        <p:nvSpPr>
          <p:cNvPr id="68" name="文字方塊 67"/>
          <p:cNvSpPr txBox="1"/>
          <p:nvPr/>
        </p:nvSpPr>
        <p:spPr>
          <a:xfrm>
            <a:off x="896142" y="9002298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普通科</a:t>
            </a:r>
            <a:endParaRPr lang="zh-TW" altLang="en-US" sz="2400" dirty="0">
              <a:solidFill>
                <a:schemeClr val="bg1"/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221281" y="9925628"/>
            <a:ext cx="24577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第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梯</a:t>
            </a:r>
            <a:r>
              <a:rPr lang="en-US" altLang="zh-TW" sz="2400" dirty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12/07 (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下午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)</a:t>
            </a:r>
          </a:p>
          <a:p>
            <a:pPr algn="ctr"/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第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2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梯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12/14(</a:t>
            </a:r>
            <a:r>
              <a:rPr lang="zh-TW" altLang="en-US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下午</a:t>
            </a:r>
            <a:r>
              <a:rPr lang="en-US" altLang="zh-TW" sz="2400" dirty="0" smtClean="0">
                <a:solidFill>
                  <a:schemeClr val="bg1"/>
                </a:solidFill>
                <a:latin typeface="Impact" panose="020B0806030902050204" pitchFamily="34" charset="0"/>
                <a:ea typeface="王漢宗特明體一標準" panose="02020600000000000000" pitchFamily="18" charset="-120"/>
              </a:rPr>
              <a:t>)</a:t>
            </a:r>
            <a:endParaRPr lang="zh-TW" altLang="en-US" sz="2400" dirty="0">
              <a:solidFill>
                <a:schemeClr val="bg1"/>
              </a:solidFill>
              <a:latin typeface="Impact" panose="020B0806030902050204" pitchFamily="34" charset="0"/>
              <a:ea typeface="王漢宗特明體一標準" panose="02020600000000000000" pitchFamily="18" charset="-120"/>
            </a:endParaRPr>
          </a:p>
        </p:txBody>
      </p:sp>
      <p:sp>
        <p:nvSpPr>
          <p:cNvPr id="70" name="橢圓 69"/>
          <p:cNvSpPr/>
          <p:nvPr/>
        </p:nvSpPr>
        <p:spPr>
          <a:xfrm>
            <a:off x="173993" y="8586288"/>
            <a:ext cx="2663684" cy="2552293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0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grpSp>
        <p:nvGrpSpPr>
          <p:cNvPr id="71" name="群組 70"/>
          <p:cNvGrpSpPr/>
          <p:nvPr/>
        </p:nvGrpSpPr>
        <p:grpSpPr>
          <a:xfrm>
            <a:off x="2906573" y="9123770"/>
            <a:ext cx="4520513" cy="1815885"/>
            <a:chOff x="2904964" y="1015273"/>
            <a:chExt cx="4520513" cy="1815885"/>
          </a:xfrm>
        </p:grpSpPr>
        <p:cxnSp>
          <p:nvCxnSpPr>
            <p:cNvPr id="72" name="直線接點 71"/>
            <p:cNvCxnSpPr/>
            <p:nvPr/>
          </p:nvCxnSpPr>
          <p:spPr>
            <a:xfrm rot="5400000">
              <a:off x="2004964" y="1931158"/>
              <a:ext cx="1800000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文字方塊 72"/>
            <p:cNvSpPr txBox="1"/>
            <p:nvPr/>
          </p:nvSpPr>
          <p:spPr>
            <a:xfrm>
              <a:off x="2919115" y="1015273"/>
              <a:ext cx="4506362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課程內容：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解剖大師蛙哇哇、法老王之舌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&amp;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自製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瓦斯爐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螺旋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鑽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、親愛的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，我把</a:t>
              </a:r>
              <a:r>
                <a:rPr lang="en-US" altLang="zh-TW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DNA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取出來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了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報名時間：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第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梯次：即日起至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12/02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en-US" altLang="zh-TW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  <a:p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第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2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梯次：</a:t>
              </a:r>
              <a:r>
                <a:rPr lang="zh-TW" altLang="en-US" dirty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即日起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至</a:t>
              </a:r>
              <a:r>
                <a:rPr lang="en-US" altLang="zh-TW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12/06</a:t>
              </a:r>
              <a:r>
                <a:rPr lang="zh-TW" altLang="en-US" dirty="0" smtClean="0">
                  <a:latin typeface="王漢宗特明體一標準" panose="02020600000000000000" pitchFamily="18" charset="-120"/>
                  <a:ea typeface="王漢宗特明體一標準" panose="02020600000000000000" pitchFamily="18" charset="-120"/>
                </a:rPr>
                <a:t>止</a:t>
              </a:r>
              <a:endParaRPr lang="zh-TW" altLang="en-US" dirty="0">
                <a:latin typeface="王漢宗特明體一標準" panose="02020600000000000000" pitchFamily="18" charset="-120"/>
                <a:ea typeface="王漢宗特明體一標準" panose="02020600000000000000" pitchFamily="18" charset="-120"/>
              </a:endParaRPr>
            </a:p>
          </p:txBody>
        </p:sp>
      </p:grpSp>
      <p:pic>
        <p:nvPicPr>
          <p:cNvPr id="74" name="圖片 7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29" y="11362238"/>
            <a:ext cx="1052244" cy="1052244"/>
          </a:xfrm>
          <a:prstGeom prst="rect">
            <a:avLst/>
          </a:prstGeom>
        </p:spPr>
      </p:pic>
      <p:cxnSp>
        <p:nvCxnSpPr>
          <p:cNvPr id="76" name="直線接點 75"/>
          <p:cNvCxnSpPr/>
          <p:nvPr/>
        </p:nvCxnSpPr>
        <p:spPr>
          <a:xfrm>
            <a:off x="1432558" y="2645651"/>
            <a:ext cx="0" cy="1698725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接點 76"/>
          <p:cNvCxnSpPr/>
          <p:nvPr/>
        </p:nvCxnSpPr>
        <p:spPr>
          <a:xfrm>
            <a:off x="1432558" y="6887451"/>
            <a:ext cx="0" cy="1698725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接點 77"/>
          <p:cNvCxnSpPr/>
          <p:nvPr/>
        </p:nvCxnSpPr>
        <p:spPr>
          <a:xfrm rot="16200000">
            <a:off x="1878557" y="3066727"/>
            <a:ext cx="0" cy="86400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接點 81"/>
          <p:cNvCxnSpPr/>
          <p:nvPr/>
        </p:nvCxnSpPr>
        <p:spPr>
          <a:xfrm rot="16200000">
            <a:off x="1864558" y="7351680"/>
            <a:ext cx="0" cy="864000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字方塊 83"/>
          <p:cNvSpPr txBox="1"/>
          <p:nvPr/>
        </p:nvSpPr>
        <p:spPr>
          <a:xfrm>
            <a:off x="5394961" y="10855761"/>
            <a:ext cx="40538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實施對象：桃園市</a:t>
            </a:r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八、九年級國中學生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報名方式：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1.</a:t>
            </a:r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各校輔導室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報名 或 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2.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即日起掃描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  <a:p>
            <a:r>
              <a:rPr lang="en-US" altLang="zh-TW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                 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en-US" altLang="zh-TW" sz="1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QRcode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填寫資料。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(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辦理保險用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) </a:t>
            </a:r>
          </a:p>
          <a:p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                   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3.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每人最多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2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梯次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新細明體"/>
                <a:ea typeface="新細明體"/>
              </a:rPr>
              <a:t>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  <a:p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課程費用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：免費</a:t>
            </a:r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  <a:p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錄取通知：報名截止後將有專人與您聯絡。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  <a:p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        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(1.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採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先報名先錄取方式，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15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人以上開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班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  <a:p>
            <a:r>
              <a:rPr lang="zh-TW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          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2.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同一學校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5</a:t>
            </a:r>
            <a:r>
              <a:rPr lang="zh-TW" alt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人以上報名即有專車接送</a:t>
            </a:r>
            <a:r>
              <a:rPr lang="en-US" altLang="zh-TW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)</a:t>
            </a:r>
            <a:endParaRPr lang="en-US" altLang="zh-TW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663712" y="11886812"/>
            <a:ext cx="2794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spc="-15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桃園市六和高級中等學校</a:t>
            </a:r>
            <a:endParaRPr lang="zh-TW" altLang="en-US" sz="2000" spc="-15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sp>
        <p:nvSpPr>
          <p:cNvPr id="87" name="文字方塊 86"/>
          <p:cNvSpPr txBox="1"/>
          <p:nvPr/>
        </p:nvSpPr>
        <p:spPr>
          <a:xfrm>
            <a:off x="683023" y="12286922"/>
            <a:ext cx="2428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600" dirty="0" err="1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LIO</a:t>
            </a:r>
            <a:r>
              <a:rPr lang="en-US" altLang="zh-TW" sz="16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-</a:t>
            </a:r>
            <a:r>
              <a:rPr lang="zh-TW" altLang="en-US" sz="5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en-US" altLang="zh-TW" sz="16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HO</a:t>
            </a:r>
            <a:r>
              <a:rPr lang="en-US" altLang="zh-TW" sz="5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en-US" altLang="zh-TW" sz="16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HIGH</a:t>
            </a:r>
            <a:r>
              <a:rPr lang="en-US" altLang="zh-TW" sz="5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zh-TW" altLang="en-US" sz="5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 </a:t>
            </a:r>
            <a:r>
              <a:rPr lang="en-US" altLang="zh-TW" sz="1600" dirty="0" smtClean="0">
                <a:latin typeface="王漢宗特明體一標準" panose="02020600000000000000" pitchFamily="18" charset="-120"/>
                <a:ea typeface="王漢宗特明體一標準" panose="02020600000000000000" pitchFamily="18" charset="-120"/>
              </a:rPr>
              <a:t>SCHOOL</a:t>
            </a:r>
            <a:endParaRPr lang="zh-TW" altLang="en-US" sz="1600" dirty="0">
              <a:latin typeface="王漢宗特明體一標準" panose="02020600000000000000" pitchFamily="18" charset="-120"/>
              <a:ea typeface="王漢宗特明體一標準" panose="02020600000000000000" pitchFamily="18" charset="-120"/>
            </a:endParaRPr>
          </a:p>
        </p:txBody>
      </p:sp>
      <p:pic>
        <p:nvPicPr>
          <p:cNvPr id="1026" name="Picture 2" descr="G:\04LH\六和資料10608-10707\雜項\校徽會旗校歌\六和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" y="11888360"/>
            <a:ext cx="641873" cy="64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文字方塊 63"/>
          <p:cNvSpPr txBox="1"/>
          <p:nvPr/>
        </p:nvSpPr>
        <p:spPr>
          <a:xfrm>
            <a:off x="3588919" y="7512040"/>
            <a:ext cx="1326847" cy="523220"/>
          </a:xfrm>
          <a:prstGeom prst="rect">
            <a:avLst/>
          </a:prstGeom>
          <a:solidFill>
            <a:srgbClr val="7030A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algn="ctr">
              <a:defRPr sz="2000">
                <a:solidFill>
                  <a:schemeClr val="lt1"/>
                </a:solidFill>
                <a:latin typeface="王漢宗特明體一標準" panose="02020600000000000000" pitchFamily="18" charset="-120"/>
                <a:ea typeface="王漢宗特明體一標準" panose="02020600000000000000" pitchFamily="18" charset="-12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TW" sz="1800" dirty="0">
                <a:solidFill>
                  <a:schemeClr val="bg1"/>
                </a:solidFill>
                <a:latin typeface="Impact" panose="020B0806030902050204" pitchFamily="34" charset="0"/>
              </a:rPr>
              <a:t>12/14(</a:t>
            </a:r>
            <a:r>
              <a:rPr lang="zh-TW" altLang="en-US" sz="1800" dirty="0">
                <a:solidFill>
                  <a:schemeClr val="bg1"/>
                </a:solidFill>
                <a:latin typeface="Impact" panose="020B0806030902050204" pitchFamily="34" charset="0"/>
              </a:rPr>
              <a:t>上午</a:t>
            </a:r>
            <a:r>
              <a:rPr lang="en-US" altLang="zh-TW" sz="1800" dirty="0">
                <a:solidFill>
                  <a:schemeClr val="bg1"/>
                </a:solidFill>
                <a:latin typeface="Impact" panose="020B080603090205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09065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870</TotalTime>
  <Words>434</Words>
  <Application>Microsoft Office PowerPoint</Application>
  <PresentationFormat>A3 紙張 (297x420 公釐)</PresentationFormat>
  <Paragraphs>63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應用外語-羅加玫主任</cp:lastModifiedBy>
  <cp:revision>71</cp:revision>
  <cp:lastPrinted>2019-09-23T03:27:08Z</cp:lastPrinted>
  <dcterms:created xsi:type="dcterms:W3CDTF">2018-11-04T14:01:07Z</dcterms:created>
  <dcterms:modified xsi:type="dcterms:W3CDTF">2019-09-23T03:52:40Z</dcterms:modified>
</cp:coreProperties>
</file>