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7" r:id="rId2"/>
    <p:sldId id="272" r:id="rId3"/>
    <p:sldId id="266" r:id="rId4"/>
    <p:sldId id="274" r:id="rId5"/>
    <p:sldId id="276" r:id="rId6"/>
    <p:sldId id="257" r:id="rId7"/>
    <p:sldId id="258" r:id="rId8"/>
    <p:sldId id="259" r:id="rId9"/>
    <p:sldId id="280" r:id="rId10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167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763000" cy="5943600"/>
            <a:chOff x="0" y="0"/>
            <a:chExt cx="5520" cy="3744"/>
          </a:xfrm>
        </p:grpSpPr>
        <p:sp>
          <p:nvSpPr>
            <p:cNvPr id="5" name="Rectangle 3">
              <a:extLst>
                <a:ext uri="{FF2B5EF4-FFF2-40B4-BE49-F238E27FC236}">
                  <a16:creationId xmlns:a16="http://schemas.microsoft.com/office/drawing/2014/main" id="{1D0D0E87-7A1A-4F81-B07B-B14EDF2D128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110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kumimoji="0" lang="zh-TW" altLang="zh-TW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6" name="Group 4"/>
            <p:cNvGrpSpPr>
              <a:grpSpLocks/>
            </p:cNvGrpSpPr>
            <p:nvPr userDrawn="1"/>
          </p:nvGrpSpPr>
          <p:grpSpPr bwMode="auto">
            <a:xfrm>
              <a:off x="0" y="2208"/>
              <a:ext cx="5520" cy="1536"/>
              <a:chOff x="0" y="2208"/>
              <a:chExt cx="5520" cy="1536"/>
            </a:xfrm>
          </p:grpSpPr>
          <p:sp>
            <p:nvSpPr>
              <p:cNvPr id="10" name="Rectangle 5">
                <a:extLst>
                  <a:ext uri="{FF2B5EF4-FFF2-40B4-BE49-F238E27FC236}">
                    <a16:creationId xmlns:a16="http://schemas.microsoft.com/office/drawing/2014/main" id="{AA42D74F-9139-4320-9BE4-CFBA8D91D07B}"/>
                  </a:ext>
                </a:extLst>
              </p:cNvPr>
              <p:cNvSpPr>
                <a:spLocks noChangeArrowheads="1"/>
              </p:cNvSpPr>
              <p:nvPr/>
            </p:nvSpPr>
            <p:spPr bwMode="ltGray">
              <a:xfrm>
                <a:off x="624" y="2208"/>
                <a:ext cx="4896" cy="1536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0" lang="zh-TW" altLang="zh-TW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1" name="Rectangle 6">
                <a:extLst>
                  <a:ext uri="{FF2B5EF4-FFF2-40B4-BE49-F238E27FC236}">
                    <a16:creationId xmlns:a16="http://schemas.microsoft.com/office/drawing/2014/main" id="{4F23E2C3-875D-4FDE-9D57-C69E8DB9FEBB}"/>
                  </a:ext>
                </a:extLst>
              </p:cNvPr>
              <p:cNvSpPr>
                <a:spLocks noChangeArrowheads="1"/>
              </p:cNvSpPr>
              <p:nvPr/>
            </p:nvSpPr>
            <p:spPr bwMode="white">
              <a:xfrm>
                <a:off x="654" y="2352"/>
                <a:ext cx="4818" cy="1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0" lang="zh-TW" altLang="zh-TW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2" name="Line 7"/>
              <p:cNvSpPr>
                <a:spLocks noChangeShapeType="1"/>
              </p:cNvSpPr>
              <p:nvPr/>
            </p:nvSpPr>
            <p:spPr bwMode="auto">
              <a:xfrm>
                <a:off x="0" y="3072"/>
                <a:ext cx="624" cy="0"/>
              </a:xfrm>
              <a:prstGeom prst="line">
                <a:avLst/>
              </a:prstGeom>
              <a:noFill/>
              <a:ln w="5080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zh-TW" altLang="en-US">
                  <a:solidFill>
                    <a:srgbClr val="000000"/>
                  </a:solidFill>
                </a:endParaRPr>
              </a:p>
            </p:txBody>
          </p:sp>
        </p:grpSp>
        <p:grpSp>
          <p:nvGrpSpPr>
            <p:cNvPr id="7" name="Group 8"/>
            <p:cNvGrpSpPr>
              <a:grpSpLocks/>
            </p:cNvGrpSpPr>
            <p:nvPr userDrawn="1"/>
          </p:nvGrpSpPr>
          <p:grpSpPr bwMode="auto">
            <a:xfrm>
              <a:off x="400" y="336"/>
              <a:ext cx="5088" cy="192"/>
              <a:chOff x="400" y="336"/>
              <a:chExt cx="5088" cy="192"/>
            </a:xfrm>
          </p:grpSpPr>
          <p:sp>
            <p:nvSpPr>
              <p:cNvPr id="8" name="Rectangle 9">
                <a:extLst>
                  <a:ext uri="{FF2B5EF4-FFF2-40B4-BE49-F238E27FC236}">
                    <a16:creationId xmlns:a16="http://schemas.microsoft.com/office/drawing/2014/main" id="{6D987935-F8D4-48A7-BF01-AE3797108731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952" y="336"/>
                <a:ext cx="1536" cy="192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0" lang="zh-TW" altLang="zh-TW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9" name="Line 10"/>
              <p:cNvSpPr>
                <a:spLocks noChangeShapeType="1"/>
              </p:cNvSpPr>
              <p:nvPr/>
            </p:nvSpPr>
            <p:spPr bwMode="auto">
              <a:xfrm>
                <a:off x="400" y="432"/>
                <a:ext cx="5088" cy="0"/>
              </a:xfrm>
              <a:prstGeom prst="line">
                <a:avLst/>
              </a:prstGeom>
              <a:noFill/>
              <a:ln w="444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zh-TW" altLang="en-US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94219" name="Rectangle 11"/>
          <p:cNvSpPr>
            <a:spLocks noGrp="1" noChangeArrowheads="1"/>
          </p:cNvSpPr>
          <p:nvPr>
            <p:ph type="ctrTitle"/>
          </p:nvPr>
        </p:nvSpPr>
        <p:spPr>
          <a:xfrm>
            <a:off x="2057400" y="1143000"/>
            <a:ext cx="6629400" cy="2209800"/>
          </a:xfrm>
        </p:spPr>
        <p:txBody>
          <a:bodyPr/>
          <a:lstStyle>
            <a:lvl1pPr>
              <a:defRPr sz="48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94220" name="Rectangle 12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962400"/>
            <a:ext cx="6858000" cy="16002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zh-TW" altLang="en-US"/>
              <a:t>按一下以編輯母片副標題樣式</a:t>
            </a:r>
          </a:p>
        </p:txBody>
      </p:sp>
      <p:sp>
        <p:nvSpPr>
          <p:cNvPr id="13" name="Rectangle 13">
            <a:extLst>
              <a:ext uri="{FF2B5EF4-FFF2-40B4-BE49-F238E27FC236}">
                <a16:creationId xmlns:a16="http://schemas.microsoft.com/office/drawing/2014/main" id="{CCA18770-D112-4ADC-9159-E53E9C812BC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xfrm>
            <a:off x="912813" y="6251575"/>
            <a:ext cx="19050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4" name="Rectangle 14">
            <a:extLst>
              <a:ext uri="{FF2B5EF4-FFF2-40B4-BE49-F238E27FC236}">
                <a16:creationId xmlns:a16="http://schemas.microsoft.com/office/drawing/2014/main" id="{D629E9A6-3782-4277-97A1-0B0FA349197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xfrm>
            <a:off x="3354388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5" name="Rectangle 15">
            <a:extLst>
              <a:ext uri="{FF2B5EF4-FFF2-40B4-BE49-F238E27FC236}">
                <a16:creationId xmlns:a16="http://schemas.microsoft.com/office/drawing/2014/main" id="{ED90FEF9-B229-4961-A4E1-932BB76DB5B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A5AA80-F6DD-476F-860F-11CEB2E499E6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2421068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ED5F45D-6EE3-4F51-9B77-277A1DC07892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713414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19B4D47-3272-4D00-A7CF-080B3AE6C0CB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893299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E7E3948-34F5-45D6-A7DB-743BAD12BD07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319269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8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0243946-0A35-4D11-A7BC-193F1349BCCF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9598656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4195AD-2565-488F-B85B-EC0765741FA2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331024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3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681CEC2-92AF-4C0B-B26B-F5988C791A88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5354541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CB27C50-C3DA-488C-8395-42FD85670673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657674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0CDC0E-98A9-404D-8629-8D9DC3170656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7015978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201E264-168A-4B66-A6AD-963B42D78143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3166631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6743700" y="277813"/>
            <a:ext cx="1943100" cy="5853112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914400" y="277813"/>
            <a:ext cx="5676900" cy="5853112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BCC667A-67F2-4312-92B6-17C7911B895B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512378"/>
      </p:ext>
    </p:extLst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914400" y="1600200"/>
            <a:ext cx="3810000" cy="453072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876800" y="1600200"/>
            <a:ext cx="3810000" cy="4530725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7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D3293FB-704B-438C-991B-23EB4C3157E6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742450"/>
      </p:ext>
    </p:extLst>
  </p:cSld>
  <p:clrMapOvr>
    <a:masterClrMapping/>
  </p:clrMapOvr>
  <p:transition spd="slow">
    <p:randomBar dir="vert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914400" y="277813"/>
            <a:ext cx="7772400" cy="1143000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914400" y="1600200"/>
            <a:ext cx="7772400" cy="4530725"/>
          </a:xfrm>
        </p:spPr>
        <p:txBody>
          <a:bodyPr/>
          <a:lstStyle/>
          <a:p>
            <a:pPr lvl="0"/>
            <a:endParaRPr lang="zh-TW" altLang="en-US" noProof="0"/>
          </a:p>
        </p:txBody>
      </p:sp>
      <p:sp>
        <p:nvSpPr>
          <p:cNvPr id="4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5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6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8F9AE0E3-C66F-4558-8D3C-05BADA5E8294}" type="slidenum">
              <a:rPr lang="en-US" altLang="zh-TW">
                <a:solidFill>
                  <a:srgbClr val="000000"/>
                </a:solidFill>
              </a:rPr>
              <a:pPr/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9929717"/>
      </p:ext>
    </p:extLst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8686800" cy="4876800"/>
            <a:chOff x="0" y="0"/>
            <a:chExt cx="5472" cy="3072"/>
          </a:xfrm>
        </p:grpSpPr>
        <p:sp>
          <p:nvSpPr>
            <p:cNvPr id="1033" name="Rectangle 3">
              <a:extLst>
                <a:ext uri="{FF2B5EF4-FFF2-40B4-BE49-F238E27FC236}">
                  <a16:creationId xmlns:a16="http://schemas.microsoft.com/office/drawing/2014/main" id="{A1B9E32B-37A2-4E05-A66C-7B1ECF10207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384" cy="3072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1pPr>
              <a:lvl2pPr marL="742950" indent="-28575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2pPr>
              <a:lvl3pPr marL="11430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3pPr>
              <a:lvl4pPr marL="16002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4pPr>
              <a:lvl5pPr marL="2057400" indent="-228600" eaLnBrk="0" hangingPunct="0"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kumimoji="1">
                  <a:solidFill>
                    <a:schemeClr val="tx1"/>
                  </a:solidFill>
                  <a:latin typeface="Arial" charset="0"/>
                  <a:ea typeface="新細明體" pitchFamily="18" charset="-120"/>
                </a:defRPr>
              </a:lvl9pPr>
            </a:lstStyle>
            <a:p>
              <a:pPr algn="ctr" eaLnBrk="1" fontAlgn="base" hangingPunct="1">
                <a:spcBef>
                  <a:spcPct val="0"/>
                </a:spcBef>
                <a:spcAft>
                  <a:spcPct val="0"/>
                </a:spcAft>
                <a:defRPr/>
              </a:pPr>
              <a:endParaRPr kumimoji="0" lang="zh-TW" altLang="zh-TW" sz="2400">
                <a:solidFill>
                  <a:srgbClr val="000000"/>
                </a:solidFill>
                <a:latin typeface="Times New Roman" pitchFamily="18" charset="0"/>
              </a:endParaRPr>
            </a:p>
          </p:txBody>
        </p:sp>
        <p:grpSp>
          <p:nvGrpSpPr>
            <p:cNvPr id="1034" name="Group 4"/>
            <p:cNvGrpSpPr>
              <a:grpSpLocks/>
            </p:cNvGrpSpPr>
            <p:nvPr/>
          </p:nvGrpSpPr>
          <p:grpSpPr bwMode="auto">
            <a:xfrm>
              <a:off x="240" y="893"/>
              <a:ext cx="5232" cy="115"/>
              <a:chOff x="240" y="893"/>
              <a:chExt cx="5232" cy="115"/>
            </a:xfrm>
          </p:grpSpPr>
          <p:sp>
            <p:nvSpPr>
              <p:cNvPr id="1035" name="Rectangle 5">
                <a:extLst>
                  <a:ext uri="{FF2B5EF4-FFF2-40B4-BE49-F238E27FC236}">
                    <a16:creationId xmlns:a16="http://schemas.microsoft.com/office/drawing/2014/main" id="{23F53E26-CFE8-433F-9DB5-7093CEFB5C29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20" y="893"/>
                <a:ext cx="1152" cy="11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anchor="ctr"/>
              <a:lstStyle>
                <a:lvl1pPr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1pPr>
                <a:lvl2pPr marL="742950" indent="-28575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2pPr>
                <a:lvl3pPr marL="11430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3pPr>
                <a:lvl4pPr marL="16002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4pPr>
                <a:lvl5pPr marL="2057400" indent="-228600" eaLnBrk="0" hangingPunct="0"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>
                    <a:solidFill>
                      <a:schemeClr val="tx1"/>
                    </a:solidFill>
                    <a:latin typeface="Arial" charset="0"/>
                    <a:ea typeface="新細明體" pitchFamily="18" charset="-120"/>
                  </a:defRPr>
                </a:lvl9pPr>
              </a:lstStyle>
              <a:p>
                <a:pPr algn="ctr" eaLnBrk="1" fontAlgn="base" hangingPunct="1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kumimoji="0" lang="zh-TW" altLang="zh-TW" sz="24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1036" name="Line 6"/>
              <p:cNvSpPr>
                <a:spLocks noChangeShapeType="1"/>
              </p:cNvSpPr>
              <p:nvPr/>
            </p:nvSpPr>
            <p:spPr bwMode="auto">
              <a:xfrm>
                <a:off x="240" y="941"/>
                <a:ext cx="5232" cy="0"/>
              </a:xfrm>
              <a:prstGeom prst="line">
                <a:avLst/>
              </a:prstGeom>
              <a:noFill/>
              <a:ln w="19050">
                <a:solidFill>
                  <a:schemeClr val="bg2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pPr eaLnBrk="0" fontAlgn="base" hangingPunct="0">
                  <a:spcBef>
                    <a:spcPct val="0"/>
                  </a:spcBef>
                  <a:spcAft>
                    <a:spcPct val="0"/>
                  </a:spcAft>
                </a:pPr>
                <a:endParaRPr kumimoji="1" lang="zh-TW" altLang="en-US">
                  <a:solidFill>
                    <a:srgbClr val="000000"/>
                  </a:solidFill>
                </a:endParaRPr>
              </a:p>
            </p:txBody>
          </p:sp>
        </p:grpSp>
      </p:grpSp>
      <p:sp>
        <p:nvSpPr>
          <p:cNvPr id="1027" name="Rectangle 7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277813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1028" name="Rectangle 8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1600200"/>
            <a:ext cx="77724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93193" name="Rectangle 9">
            <a:extLst>
              <a:ext uri="{FF2B5EF4-FFF2-40B4-BE49-F238E27FC236}">
                <a16:creationId xmlns:a16="http://schemas.microsoft.com/office/drawing/2014/main" id="{B9F25BC5-9224-4D8A-864A-1B30358FDA13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914400" y="6251575"/>
            <a:ext cx="1981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kumimoji="0"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3194" name="Rectangle 10">
            <a:extLst>
              <a:ext uri="{FF2B5EF4-FFF2-40B4-BE49-F238E27FC236}">
                <a16:creationId xmlns:a16="http://schemas.microsoft.com/office/drawing/2014/main" id="{2D83346F-05CA-43B5-AC5E-F12BA65EAE24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2484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kumimoji="0" sz="10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93195" name="Rectangle 11">
            <a:extLst>
              <a:ext uri="{FF2B5EF4-FFF2-40B4-BE49-F238E27FC236}">
                <a16:creationId xmlns:a16="http://schemas.microsoft.com/office/drawing/2014/main" id="{F9883AA5-1DAF-4255-8C8E-D0C80DA0782D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81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kumimoji="0" sz="10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53CD159-88BB-47AD-84D5-EB8ABD0D0E09}" type="slidenum">
              <a:rPr lang="en-US" altLang="zh-TW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en-US" altLang="zh-TW">
              <a:solidFill>
                <a:srgbClr val="000000"/>
              </a:solidFill>
            </a:endParaRPr>
          </a:p>
        </p:txBody>
      </p:sp>
      <p:sp>
        <p:nvSpPr>
          <p:cNvPr id="1032" name="Line 12"/>
          <p:cNvSpPr>
            <a:spLocks noChangeShapeType="1"/>
          </p:cNvSpPr>
          <p:nvPr/>
        </p:nvSpPr>
        <p:spPr bwMode="auto">
          <a:xfrm>
            <a:off x="0" y="4876800"/>
            <a:ext cx="609600" cy="0"/>
          </a:xfrm>
          <a:prstGeom prst="line">
            <a:avLst/>
          </a:prstGeom>
          <a:noFill/>
          <a:ln w="44450">
            <a:solidFill>
              <a:schemeClr val="bg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endParaRPr kumimoji="1" lang="zh-TW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3186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transition spd="slow">
    <p:randomBar dir="vert"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200">
          <a:solidFill>
            <a:schemeClr val="tx2"/>
          </a:solidFill>
          <a:latin typeface="Times New Roman" pitchFamily="18" charset="0"/>
          <a:ea typeface="新細明體" pitchFamily="18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n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5000"/>
        <a:buFont typeface="Wingdings" pitchFamily="2" charset="2"/>
        <a:buChar char="n"/>
        <a:defRPr kumimoji="1" sz="26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55000"/>
        <a:buFont typeface="Wingdings" pitchFamily="2" charset="2"/>
        <a:buChar char="n"/>
        <a:defRPr kumimoji="1" sz="23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§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kumimoji="0" lang="zh-TW" altLang="en-US" sz="4400" kern="1200" dirty="0">
                <a:solidFill>
                  <a:prstClr val="black"/>
                </a:solidFill>
                <a:latin typeface="Calibri"/>
              </a:rPr>
              <a:t>安心</a:t>
            </a:r>
            <a:r>
              <a:rPr kumimoji="0" lang="zh-TW" altLang="en-US" sz="4400" kern="1200" dirty="0" smtClean="0">
                <a:solidFill>
                  <a:prstClr val="black"/>
                </a:solidFill>
                <a:latin typeface="Calibri"/>
              </a:rPr>
              <a:t>講座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2679700"/>
            <a:ext cx="4170363" cy="749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73281783"/>
      </p:ext>
    </p:extLst>
  </p:cSld>
  <p:clrMapOvr>
    <a:masterClrMapping/>
  </p:clrMapOvr>
  <p:transition spd="slow">
    <p:randomBar dir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TW" altLang="zh-TW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85800" y="1600200"/>
            <a:ext cx="7772400" cy="4495800"/>
          </a:xfrm>
        </p:spPr>
        <p:txBody>
          <a:bodyPr/>
          <a:lstStyle/>
          <a:p>
            <a:pPr eaLnBrk="1" hangingPunct="1"/>
            <a:endParaRPr lang="en-US" altLang="zh-TW" sz="3600" b="1" smtClean="0"/>
          </a:p>
          <a:p>
            <a:pPr>
              <a:buFontTx/>
              <a:buNone/>
            </a:pPr>
            <a:r>
              <a:rPr lang="zh-TW" altLang="en-US" sz="3600" b="1" smtClean="0">
                <a:latin typeface="標楷體" pitchFamily="65" charset="-120"/>
                <a:ea typeface="標楷體" pitchFamily="65" charset="-120"/>
              </a:rPr>
              <a:t>       </a:t>
            </a:r>
            <a:r>
              <a:rPr lang="zh-TW" altLang="en-US" sz="4000" b="1" smtClean="0">
                <a:latin typeface="標楷體" pitchFamily="65" charset="-120"/>
                <a:ea typeface="標楷體" pitchFamily="65" charset="-120"/>
              </a:rPr>
              <a:t>與喜樂的人要同樂</a:t>
            </a:r>
            <a:endParaRPr lang="en-US" altLang="zh-TW" sz="4000" b="1" smtClean="0">
              <a:latin typeface="標楷體" pitchFamily="65" charset="-120"/>
              <a:ea typeface="標楷體" pitchFamily="65" charset="-120"/>
            </a:endParaRPr>
          </a:p>
          <a:p>
            <a:pPr>
              <a:buFontTx/>
              <a:buNone/>
            </a:pPr>
            <a:r>
              <a:rPr lang="zh-TW" altLang="en-US" sz="4000" b="1" smtClean="0">
                <a:latin typeface="標楷體" pitchFamily="65" charset="-120"/>
                <a:ea typeface="標楷體" pitchFamily="65" charset="-120"/>
              </a:rPr>
              <a:t>       與哀哭的人要同哭</a:t>
            </a:r>
            <a:endParaRPr lang="en-US" altLang="zh-TW" sz="4000" b="1" smtClean="0">
              <a:latin typeface="標楷體" pitchFamily="65" charset="-120"/>
              <a:ea typeface="標楷體" pitchFamily="65" charset="-120"/>
            </a:endParaRPr>
          </a:p>
          <a:p>
            <a:pPr>
              <a:buFontTx/>
              <a:buNone/>
            </a:pPr>
            <a:r>
              <a:rPr lang="en-US" altLang="zh-TW" sz="3600" b="1" smtClean="0">
                <a:latin typeface="標楷體" pitchFamily="65" charset="-120"/>
                <a:ea typeface="標楷體" pitchFamily="65" charset="-120"/>
              </a:rPr>
              <a:t> </a:t>
            </a:r>
            <a:r>
              <a:rPr lang="zh-TW" altLang="en-US" sz="3600" b="1" smtClean="0">
                <a:latin typeface="標楷體" pitchFamily="65" charset="-120"/>
                <a:ea typeface="標楷體" pitchFamily="65" charset="-120"/>
              </a:rPr>
              <a:t>        </a:t>
            </a:r>
            <a:r>
              <a:rPr lang="en-US" altLang="zh-TW" sz="1800" smtClean="0"/>
              <a:t>Rejoice with them that do rejoice, </a:t>
            </a:r>
          </a:p>
          <a:p>
            <a:pPr>
              <a:buFontTx/>
              <a:buNone/>
            </a:pPr>
            <a:r>
              <a:rPr lang="zh-TW" altLang="en-US" sz="1800" smtClean="0"/>
              <a:t>                                        </a:t>
            </a:r>
            <a:r>
              <a:rPr lang="en-US" altLang="zh-TW" sz="1800" smtClean="0"/>
              <a:t>and weep with them that weep.</a:t>
            </a:r>
          </a:p>
          <a:p>
            <a:pPr>
              <a:buFontTx/>
              <a:buNone/>
            </a:pPr>
            <a:r>
              <a:rPr lang="zh-TW" altLang="en-US" sz="2400" smtClean="0">
                <a:latin typeface="標楷體" pitchFamily="65" charset="-120"/>
                <a:ea typeface="標楷體" pitchFamily="65" charset="-120"/>
              </a:rPr>
              <a:t>                 </a:t>
            </a:r>
            <a:r>
              <a:rPr lang="en-US" altLang="zh-TW" sz="2400" smtClean="0">
                <a:latin typeface="標楷體" pitchFamily="65" charset="-120"/>
                <a:ea typeface="標楷體" pitchFamily="65" charset="-120"/>
              </a:rPr>
              <a:t>《</a:t>
            </a:r>
            <a:r>
              <a:rPr lang="zh-TW" altLang="en-US" sz="2400" smtClean="0">
                <a:latin typeface="標楷體" pitchFamily="65" charset="-120"/>
                <a:ea typeface="標楷體" pitchFamily="65" charset="-120"/>
              </a:rPr>
              <a:t>聖經．羅馬書</a:t>
            </a:r>
            <a:r>
              <a:rPr lang="en-US" altLang="zh-TW" sz="2400" smtClean="0">
                <a:latin typeface="標楷體" pitchFamily="65" charset="-120"/>
                <a:ea typeface="標楷體" pitchFamily="65" charset="-120"/>
              </a:rPr>
              <a:t>》</a:t>
            </a:r>
            <a:r>
              <a:rPr lang="zh-TW" altLang="en-US" sz="2400" b="1" smtClean="0"/>
              <a:t> </a:t>
            </a:r>
            <a:endParaRPr lang="en-US" altLang="zh-TW" sz="2400" b="1" smtClean="0"/>
          </a:p>
          <a:p>
            <a:pPr>
              <a:buFontTx/>
              <a:buNone/>
            </a:pPr>
            <a:r>
              <a:rPr lang="zh-TW" altLang="en-US" sz="2400" b="1" smtClean="0"/>
              <a:t> </a:t>
            </a:r>
            <a:endParaRPr lang="en-US" altLang="zh-TW" sz="3600" b="1" smtClean="0"/>
          </a:p>
          <a:p>
            <a:pPr algn="ctr" eaLnBrk="1" hangingPunct="1">
              <a:buFontTx/>
              <a:buNone/>
            </a:pPr>
            <a:r>
              <a:rPr lang="en-US" altLang="zh-TW" sz="3600" b="1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57284387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/>
              <a:t>急性</a:t>
            </a:r>
            <a:r>
              <a:rPr lang="zh-TW" altLang="en-US" dirty="0" smtClean="0"/>
              <a:t>壓力</a:t>
            </a:r>
            <a:r>
              <a:rPr lang="zh-TW" altLang="en-US" dirty="0" smtClean="0"/>
              <a:t>反應</a:t>
            </a:r>
            <a:endParaRPr lang="zh-TW" altLang="en-US" dirty="0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700808"/>
            <a:ext cx="6840760" cy="37654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59508"/>
      </p:ext>
    </p:extLst>
  </p:cSld>
  <p:clrMapOvr>
    <a:masterClrMapping/>
  </p:clrMapOvr>
  <p:transition spd="slow">
    <p:randomBar dir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dirty="0" smtClean="0">
                <a:solidFill>
                  <a:srgbClr val="CC0000"/>
                </a:solidFill>
              </a:rPr>
              <a:t>安心法寶：</a:t>
            </a:r>
            <a:r>
              <a:rPr lang="zh-TW" altLang="en-US" sz="2800" b="1" dirty="0" smtClean="0">
                <a:solidFill>
                  <a:srgbClr val="CC0000"/>
                </a:solidFill>
              </a:rPr>
              <a:t>「</a:t>
            </a:r>
            <a:r>
              <a:rPr lang="zh-TW" altLang="en-US" sz="3600" b="1" dirty="0" smtClean="0">
                <a:solidFill>
                  <a:srgbClr val="CC0000"/>
                </a:solidFill>
              </a:rPr>
              <a:t>信</a:t>
            </a:r>
            <a:r>
              <a:rPr lang="zh-TW" altLang="en-US" sz="2800" b="1" dirty="0" smtClean="0">
                <a:solidFill>
                  <a:srgbClr val="CC0000"/>
                </a:solidFill>
              </a:rPr>
              <a:t>、</a:t>
            </a:r>
            <a:r>
              <a:rPr lang="zh-TW" altLang="en-US" sz="3600" b="1" dirty="0">
                <a:solidFill>
                  <a:srgbClr val="CC0000"/>
                </a:solidFill>
              </a:rPr>
              <a:t>運</a:t>
            </a:r>
            <a:r>
              <a:rPr lang="zh-TW" altLang="en-US" sz="2800" b="1" dirty="0" smtClean="0">
                <a:solidFill>
                  <a:srgbClr val="CC0000"/>
                </a:solidFill>
              </a:rPr>
              <a:t>、同、轉」 </a:t>
            </a:r>
            <a:r>
              <a:rPr lang="zh-TW" altLang="en-US" sz="1400" dirty="0" smtClean="0"/>
              <a:t>（黃龍杰，</a:t>
            </a:r>
            <a:r>
              <a:rPr lang="en-US" altLang="zh-TW" sz="1400" dirty="0" smtClean="0"/>
              <a:t>2008</a:t>
            </a:r>
            <a:r>
              <a:rPr lang="zh-TW" altLang="en-US" sz="1400" dirty="0" smtClean="0"/>
              <a:t>）</a:t>
            </a:r>
            <a:r>
              <a:rPr lang="zh-TW" altLang="en-US" dirty="0" smtClean="0"/>
              <a:t> 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zh-TW" altLang="en-US" b="1" dirty="0" smtClean="0">
                <a:ea typeface="標楷體" pitchFamily="65" charset="-120"/>
              </a:rPr>
              <a:t>「信」＝信仰</a:t>
            </a:r>
            <a:r>
              <a:rPr lang="zh-TW" altLang="en-US" dirty="0" smtClean="0">
                <a:ea typeface="標楷體" pitchFamily="65" charset="-120"/>
              </a:rPr>
              <a:t>：</a:t>
            </a:r>
          </a:p>
          <a:p>
            <a:pPr lvl="1" eaLnBrk="1" hangingPunct="1"/>
            <a:r>
              <a:rPr lang="zh-TW" altLang="en-US" dirty="0" smtClean="0">
                <a:ea typeface="標楷體" pitchFamily="65" charset="-120"/>
              </a:rPr>
              <a:t>做禮拜、望彌撒，不住禱告</a:t>
            </a:r>
          </a:p>
          <a:p>
            <a:pPr lvl="1" eaLnBrk="1" hangingPunct="1"/>
            <a:r>
              <a:rPr lang="zh-TW" altLang="en-US" dirty="0" smtClean="0">
                <a:ea typeface="標楷體" pitchFamily="65" charset="-120"/>
              </a:rPr>
              <a:t>參加法會或禪修，</a:t>
            </a:r>
          </a:p>
          <a:p>
            <a:pPr lvl="1" eaLnBrk="1" hangingPunct="1"/>
            <a:r>
              <a:rPr lang="zh-TW" altLang="en-US" dirty="0" smtClean="0">
                <a:ea typeface="標楷體" pitchFamily="65" charset="-120"/>
              </a:rPr>
              <a:t>上寺廟燒香、拜拜、收驚、念經、求符</a:t>
            </a:r>
            <a:endParaRPr lang="en-US" altLang="zh-TW" dirty="0" smtClean="0">
              <a:ea typeface="標楷體" pitchFamily="65" charset="-120"/>
            </a:endParaRPr>
          </a:p>
          <a:p>
            <a:pPr marL="457200" lvl="1" indent="0" eaLnBrk="1" hangingPunct="1">
              <a:buNone/>
            </a:pPr>
            <a:endParaRPr lang="zh-TW" altLang="en-US" dirty="0" smtClean="0">
              <a:ea typeface="標楷體" pitchFamily="65" charset="-120"/>
            </a:endParaRPr>
          </a:p>
          <a:p>
            <a:pPr eaLnBrk="1" hangingPunct="1"/>
            <a:r>
              <a:rPr lang="zh-TW" altLang="en-US" dirty="0" smtClean="0">
                <a:ea typeface="標楷體" pitchFamily="65" charset="-120"/>
              </a:rPr>
              <a:t>「運」＝運動：</a:t>
            </a:r>
          </a:p>
          <a:p>
            <a:pPr lvl="1" eaLnBrk="1" hangingPunct="1"/>
            <a:r>
              <a:rPr lang="zh-TW" altLang="en-US" dirty="0" smtClean="0">
                <a:ea typeface="標楷體" pitchFamily="65" charset="-120"/>
              </a:rPr>
              <a:t>從事有氧運動，讓自己喘喘氣和流流汗，</a:t>
            </a:r>
          </a:p>
          <a:p>
            <a:pPr lvl="1" eaLnBrk="1" hangingPunct="1"/>
            <a:r>
              <a:rPr lang="zh-TW" altLang="en-US" dirty="0" smtClean="0">
                <a:ea typeface="標楷體" pitchFamily="65" charset="-120"/>
              </a:rPr>
              <a:t>把壓力賀爾蒙排出體外。</a:t>
            </a:r>
          </a:p>
          <a:p>
            <a:pPr eaLnBrk="1" hangingPunct="1"/>
            <a:endParaRPr lang="zh-TW" altLang="en-US" dirty="0" smtClean="0">
              <a:ea typeface="標楷體" pitchFamily="65" charset="-120"/>
            </a:endParaRPr>
          </a:p>
          <a:p>
            <a:pPr eaLnBrk="1" hangingPunct="1">
              <a:buFontTx/>
              <a:buNone/>
            </a:pPr>
            <a:r>
              <a:rPr lang="zh-TW" altLang="en-US" sz="3600" dirty="0" smtClean="0">
                <a:latin typeface="華康鐵線龍門W3" pitchFamily="65" charset="-120"/>
                <a:ea typeface="華康鐵線龍門W3" pitchFamily="65" charset="-120"/>
              </a:rPr>
              <a:t> </a:t>
            </a:r>
            <a:endParaRPr lang="zh-TW" altLang="en-US" sz="2800" dirty="0" smtClean="0">
              <a:latin typeface="華康鐵線龍門W3" pitchFamily="65" charset="-120"/>
              <a:ea typeface="華康鐵線龍門W3" pitchFamily="65" charset="-120"/>
            </a:endParaRPr>
          </a:p>
          <a:p>
            <a:pPr eaLnBrk="1" hangingPunct="1">
              <a:buFontTx/>
              <a:buNone/>
            </a:pPr>
            <a:endParaRPr lang="en-US" altLang="zh-TW" dirty="0" smtClean="0">
              <a:ea typeface="標楷體" pitchFamily="65" charset="-120"/>
            </a:endParaRPr>
          </a:p>
        </p:txBody>
      </p:sp>
      <p:sp>
        <p:nvSpPr>
          <p:cNvPr id="8197" name="Rectangle 5"/>
          <p:cNvSpPr>
            <a:spLocks noChangeArrowheads="1"/>
          </p:cNvSpPr>
          <p:nvPr/>
        </p:nvSpPr>
        <p:spPr bwMode="auto">
          <a:xfrm>
            <a:off x="0" y="0"/>
            <a:ext cx="1857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7457" anchor="ctr">
            <a:spAutoFit/>
          </a:bodyPr>
          <a:lstStyle/>
          <a:p>
            <a:r>
              <a:rPr lang="en-US" altLang="zh-TW" sz="2400">
                <a:latin typeface="Times New Roman" pitchFamily="18" charset="0"/>
              </a:rPr>
              <a:t> </a:t>
            </a:r>
          </a:p>
        </p:txBody>
      </p:sp>
      <p:sp>
        <p:nvSpPr>
          <p:cNvPr id="8198" name="Rectangle 6"/>
          <p:cNvSpPr>
            <a:spLocks noChangeArrowheads="1"/>
          </p:cNvSpPr>
          <p:nvPr/>
        </p:nvSpPr>
        <p:spPr bwMode="auto">
          <a:xfrm>
            <a:off x="0" y="0"/>
            <a:ext cx="18573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17457" anchor="ctr">
            <a:spAutoFit/>
          </a:bodyPr>
          <a:lstStyle/>
          <a:p>
            <a:r>
              <a:rPr lang="en-US" altLang="zh-TW" sz="2400">
                <a:latin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4561340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TW" altLang="en-US" sz="3600" b="1" dirty="0" smtClean="0">
                <a:solidFill>
                  <a:srgbClr val="CC0000"/>
                </a:solidFill>
              </a:rPr>
              <a:t>安心法寶</a:t>
            </a:r>
            <a:r>
              <a:rPr lang="zh-TW" altLang="en-US" sz="3600" b="1" dirty="0" smtClean="0">
                <a:solidFill>
                  <a:srgbClr val="CC0000"/>
                </a:solidFill>
              </a:rPr>
              <a:t>： </a:t>
            </a:r>
            <a:r>
              <a:rPr lang="zh-TW" altLang="en-US" sz="2800" b="1" dirty="0" smtClean="0">
                <a:solidFill>
                  <a:srgbClr val="CC0000"/>
                </a:solidFill>
              </a:rPr>
              <a:t>「信、運、</a:t>
            </a:r>
            <a:r>
              <a:rPr lang="zh-TW" altLang="en-US" sz="3600" b="1" dirty="0" smtClean="0">
                <a:solidFill>
                  <a:srgbClr val="CC0000"/>
                </a:solidFill>
              </a:rPr>
              <a:t>同、</a:t>
            </a:r>
            <a:r>
              <a:rPr lang="zh-TW" altLang="en-US" sz="3600" b="1" dirty="0">
                <a:solidFill>
                  <a:srgbClr val="CC0000"/>
                </a:solidFill>
              </a:rPr>
              <a:t>轉</a:t>
            </a:r>
            <a:r>
              <a:rPr lang="zh-TW" altLang="en-US" sz="2800" b="1" dirty="0" smtClean="0">
                <a:solidFill>
                  <a:srgbClr val="CC0000"/>
                </a:solidFill>
              </a:rPr>
              <a:t>」</a:t>
            </a:r>
            <a:endParaRPr lang="zh-TW" altLang="en-US" sz="1100" dirty="0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sz="half" idx="1"/>
          </p:nvPr>
        </p:nvSpPr>
        <p:spPr/>
        <p:txBody>
          <a:bodyPr/>
          <a:lstStyle/>
          <a:p>
            <a:pPr eaLnBrk="1" hangingPunct="1"/>
            <a:r>
              <a:rPr lang="zh-TW" altLang="en-US" sz="3200" b="1" smtClean="0">
                <a:latin typeface="標楷體" pitchFamily="65" charset="-120"/>
                <a:ea typeface="標楷體" pitchFamily="65" charset="-120"/>
              </a:rPr>
              <a:t>「同」＝同伴</a:t>
            </a:r>
            <a:r>
              <a:rPr lang="zh-TW" altLang="en-US" sz="3200" smtClean="0">
                <a:latin typeface="標楷體" pitchFamily="65" charset="-120"/>
                <a:ea typeface="標楷體" pitchFamily="65" charset="-120"/>
              </a:rPr>
              <a:t> ：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body" sz="half" idx="2"/>
          </p:nvPr>
        </p:nvSpPr>
        <p:spPr>
          <a:xfrm>
            <a:off x="785813" y="2286000"/>
            <a:ext cx="8107362" cy="3810000"/>
          </a:xfrm>
        </p:spPr>
        <p:txBody>
          <a:bodyPr/>
          <a:lstStyle/>
          <a:p>
            <a:pPr lvl="1" eaLnBrk="1" hangingPunct="1"/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「分享快樂，快樂會加倍</a:t>
            </a:r>
            <a:r>
              <a:rPr lang="zh-TW" altLang="en-US" sz="3200" dirty="0" smtClean="0">
                <a:latin typeface="新細明體" charset="-120"/>
              </a:rPr>
              <a:t>；</a:t>
            </a:r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 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pPr lvl="1" eaLnBrk="1" hangingPunct="1"/>
            <a:r>
              <a:rPr lang="zh-TW" altLang="en-US" sz="3200" dirty="0" smtClean="0">
                <a:latin typeface="標楷體" pitchFamily="65" charset="-120"/>
                <a:ea typeface="標楷體" pitchFamily="65" charset="-120"/>
              </a:rPr>
              <a:t>  分擔痛苦，痛苦會減半。」</a:t>
            </a: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pPr marL="457200" lvl="1" indent="0" eaLnBrk="1" hangingPunct="1">
              <a:buNone/>
            </a:pPr>
            <a:endParaRPr lang="en-US" altLang="zh-TW" sz="3200" dirty="0" smtClean="0">
              <a:latin typeface="標楷體" pitchFamily="65" charset="-120"/>
              <a:ea typeface="標楷體" pitchFamily="65" charset="-120"/>
            </a:endParaRPr>
          </a:p>
          <a:p>
            <a:pPr lvl="0" eaLnBrk="1" hangingPunct="1">
              <a:buClr>
                <a:srgbClr val="B2B2B2"/>
              </a:buClr>
            </a:pPr>
            <a:r>
              <a:rPr lang="zh-TW" altLang="en-US" b="1" dirty="0" smtClean="0">
                <a:solidFill>
                  <a:srgbClr val="000000"/>
                </a:solidFill>
                <a:ea typeface="標楷體" pitchFamily="65" charset="-120"/>
              </a:rPr>
              <a:t>「</a:t>
            </a:r>
            <a:r>
              <a:rPr lang="zh-TW" altLang="en-US" b="1" dirty="0">
                <a:solidFill>
                  <a:srgbClr val="000000"/>
                </a:solidFill>
                <a:ea typeface="標楷體" pitchFamily="65" charset="-120"/>
              </a:rPr>
              <a:t>轉」＝轉移</a:t>
            </a:r>
            <a:r>
              <a:rPr lang="zh-TW" altLang="en-US" dirty="0">
                <a:solidFill>
                  <a:srgbClr val="000000"/>
                </a:solidFill>
                <a:ea typeface="標楷體" pitchFamily="65" charset="-120"/>
              </a:rPr>
              <a:t>：</a:t>
            </a:r>
          </a:p>
          <a:p>
            <a:pPr lvl="1" eaLnBrk="1" hangingPunct="1">
              <a:buClr>
                <a:srgbClr val="CCCC99"/>
              </a:buClr>
            </a:pPr>
            <a:r>
              <a:rPr lang="zh-TW" altLang="en-US" sz="2600" dirty="0">
                <a:solidFill>
                  <a:srgbClr val="000000"/>
                </a:solidFill>
                <a:ea typeface="標楷體" pitchFamily="65" charset="-120"/>
              </a:rPr>
              <a:t>轉移注意</a:t>
            </a:r>
            <a:r>
              <a:rPr lang="zh-TW" altLang="en-US" sz="2600" dirty="0" smtClean="0">
                <a:solidFill>
                  <a:srgbClr val="000000"/>
                </a:solidFill>
              </a:rPr>
              <a:t>，</a:t>
            </a:r>
            <a:r>
              <a:rPr lang="zh-TW" altLang="en-US" sz="2600" dirty="0" smtClean="0">
                <a:solidFill>
                  <a:srgbClr val="000000"/>
                </a:solidFill>
                <a:ea typeface="標楷體" pitchFamily="65" charset="-120"/>
              </a:rPr>
              <a:t>走出</a:t>
            </a:r>
            <a:r>
              <a:rPr lang="zh-TW" altLang="en-US" sz="2600" dirty="0">
                <a:solidFill>
                  <a:srgbClr val="000000"/>
                </a:solidFill>
                <a:ea typeface="標楷體" pitchFamily="65" charset="-120"/>
              </a:rPr>
              <a:t>去接觸大自然</a:t>
            </a:r>
            <a:r>
              <a:rPr lang="zh-TW" altLang="en-US" sz="2600" dirty="0">
                <a:solidFill>
                  <a:srgbClr val="000000"/>
                </a:solidFill>
              </a:rPr>
              <a:t>、</a:t>
            </a:r>
            <a:r>
              <a:rPr lang="zh-TW" altLang="en-US" sz="2600" dirty="0">
                <a:solidFill>
                  <a:srgbClr val="000000"/>
                </a:solidFill>
                <a:ea typeface="標楷體" pitchFamily="65" charset="-120"/>
              </a:rPr>
              <a:t>或看電影</a:t>
            </a:r>
            <a:r>
              <a:rPr lang="en-US" altLang="zh-TW" sz="2600" dirty="0">
                <a:solidFill>
                  <a:srgbClr val="000000"/>
                </a:solidFill>
                <a:latin typeface="標楷體" pitchFamily="65" charset="-120"/>
                <a:ea typeface="標楷體" pitchFamily="65" charset="-120"/>
              </a:rPr>
              <a:t>…</a:t>
            </a:r>
            <a:r>
              <a:rPr lang="en-US" altLang="zh-TW" sz="2600" dirty="0">
                <a:solidFill>
                  <a:srgbClr val="000000"/>
                </a:solidFill>
                <a:ea typeface="標楷體" pitchFamily="65" charset="-120"/>
              </a:rPr>
              <a:t> </a:t>
            </a:r>
            <a:r>
              <a:rPr lang="zh-TW" altLang="en-US" sz="2600" dirty="0" smtClean="0">
                <a:solidFill>
                  <a:srgbClr val="000000"/>
                </a:solidFill>
                <a:ea typeface="標楷體" pitchFamily="65" charset="-120"/>
              </a:rPr>
              <a:t>。</a:t>
            </a:r>
            <a:endParaRPr lang="en-US" altLang="zh-TW" sz="2600" dirty="0" smtClean="0">
              <a:solidFill>
                <a:srgbClr val="000000"/>
              </a:solidFill>
              <a:ea typeface="標楷體" pitchFamily="65" charset="-120"/>
            </a:endParaRPr>
          </a:p>
          <a:p>
            <a:pPr lvl="1" eaLnBrk="1" hangingPunct="1">
              <a:buClr>
                <a:srgbClr val="CCCC99"/>
              </a:buClr>
            </a:pPr>
            <a:r>
              <a:rPr lang="zh-TW" altLang="en-US" dirty="0" smtClean="0">
                <a:solidFill>
                  <a:srgbClr val="000000"/>
                </a:solidFill>
                <a:ea typeface="標楷體" pitchFamily="65" charset="-120"/>
              </a:rPr>
              <a:t>暫時</a:t>
            </a:r>
            <a:r>
              <a:rPr lang="zh-TW" altLang="en-US" dirty="0">
                <a:solidFill>
                  <a:srgbClr val="000000"/>
                </a:solidFill>
                <a:ea typeface="標楷體" pitchFamily="65" charset="-120"/>
              </a:rPr>
              <a:t>把煩惱放下，避免鑽牛角尖，越陷越深。</a:t>
            </a:r>
          </a:p>
          <a:p>
            <a:pPr marL="457200" lvl="1" indent="0" eaLnBrk="1" hangingPunct="1">
              <a:buNone/>
            </a:pPr>
            <a:endParaRPr lang="zh-TW" altLang="en-US" sz="3200" dirty="0" smtClean="0"/>
          </a:p>
          <a:p>
            <a:pPr eaLnBrk="1" hangingPunct="1"/>
            <a:endParaRPr lang="zh-TW" altLang="en-US" sz="3200" b="1" dirty="0" smtClean="0"/>
          </a:p>
          <a:p>
            <a:pPr eaLnBrk="1" hangingPunct="1"/>
            <a:endParaRPr lang="en-US" altLang="zh-TW" dirty="0" smtClean="0"/>
          </a:p>
        </p:txBody>
      </p:sp>
    </p:spTree>
    <p:extLst>
      <p:ext uri="{BB962C8B-B14F-4D97-AF65-F5344CB8AC3E}">
        <p14:creationId xmlns:p14="http://schemas.microsoft.com/office/powerpoint/2010/main" val="425014457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7813"/>
            <a:ext cx="7978775" cy="1143000"/>
          </a:xfrm>
        </p:spPr>
        <p:txBody>
          <a:bodyPr/>
          <a:lstStyle/>
          <a:p>
            <a:pPr algn="ctr" eaLnBrk="1" hangingPunct="1"/>
            <a:r>
              <a:rPr lang="zh-TW" altLang="en-US" sz="3800" dirty="0" smtClean="0">
                <a:ea typeface="Arial Unicode MS" pitchFamily="34" charset="-120"/>
                <a:cs typeface="Arial Unicode MS" pitchFamily="34" charset="-120"/>
              </a:rPr>
              <a:t>導師</a:t>
            </a: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241425"/>
            <a:ext cx="8316912" cy="5616575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TW" smtClean="0">
                <a:solidFill>
                  <a:srgbClr val="6633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</a:t>
            </a:r>
          </a:p>
          <a:p>
            <a:pPr eaLnBrk="1" hangingPunct="1">
              <a:lnSpc>
                <a:spcPct val="110000"/>
              </a:lnSpc>
            </a:pPr>
            <a:r>
              <a:rPr lang="zh-TW" altLang="en-US" sz="320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事實真相只有一個，需阻斷無謂的臆測或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TW" altLang="en-US" sz="320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</a:t>
            </a:r>
            <a:r>
              <a:rPr lang="zh-TW" altLang="en-US" smtClean="0">
                <a:solidFill>
                  <a:srgbClr val="000066"/>
                </a:solidFill>
              </a:rPr>
              <a:t>「</a:t>
            </a:r>
            <a:r>
              <a:rPr lang="zh-TW" altLang="en-US" sz="320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流言」，尤其老師更不能加入學生的這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TW" altLang="en-US" sz="320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種討論中</a:t>
            </a:r>
          </a:p>
          <a:p>
            <a:pPr eaLnBrk="1" hangingPunct="1">
              <a:lnSpc>
                <a:spcPct val="110000"/>
              </a:lnSpc>
            </a:pPr>
            <a:r>
              <a:rPr lang="zh-TW" altLang="en-US" sz="320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不要在任何時候談論「聽說學校風水有問題，所以</a:t>
            </a:r>
            <a:r>
              <a:rPr lang="en-US" altLang="zh-TW" sz="320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---</a:t>
            </a:r>
            <a:r>
              <a:rPr lang="zh-TW" altLang="en-US" sz="320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」、或是對於事發地點穿鑿附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TW" altLang="en-US" sz="320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會一些無助於平復學生情緒的說法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TW" altLang="en-US" sz="320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</a:t>
            </a:r>
            <a:endParaRPr lang="en-US" altLang="zh-TW" sz="3200" smtClean="0">
              <a:solidFill>
                <a:srgbClr val="000066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7045874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993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3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93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93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993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993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>
          <a:xfrm>
            <a:off x="914400" y="277813"/>
            <a:ext cx="8050213" cy="1143000"/>
          </a:xfrm>
        </p:spPr>
        <p:txBody>
          <a:bodyPr/>
          <a:lstStyle/>
          <a:p>
            <a:pPr algn="ctr" eaLnBrk="1" hangingPunct="1"/>
            <a:r>
              <a:rPr lang="zh-TW" altLang="en-US" sz="3800" dirty="0" smtClean="0">
                <a:ea typeface="Arial Unicode MS" pitchFamily="34" charset="-120"/>
                <a:cs typeface="Arial Unicode MS" pitchFamily="34" charset="-120"/>
              </a:rPr>
              <a:t>導師</a:t>
            </a:r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241425"/>
            <a:ext cx="8316912" cy="6219825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TW" sz="2400" smtClean="0">
                <a:solidFill>
                  <a:srgbClr val="6633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</a:t>
            </a:r>
          </a:p>
          <a:p>
            <a:pPr eaLnBrk="1" hangingPunct="1">
              <a:lnSpc>
                <a:spcPct val="115000"/>
              </a:lnSpc>
            </a:pPr>
            <a:r>
              <a:rPr lang="en-US" altLang="zh-TW" smtClean="0">
                <a:solidFill>
                  <a:srgbClr val="6633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zh-TW" altLang="en-US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注意容易有「悲觀反應」的學生，他們容</a:t>
            </a:r>
          </a:p>
          <a:p>
            <a:pPr eaLnBrk="1" hangingPunct="1">
              <a:lnSpc>
                <a:spcPct val="115000"/>
              </a:lnSpc>
              <a:buFont typeface="Wingdings" pitchFamily="2" charset="2"/>
              <a:buNone/>
            </a:pPr>
            <a:r>
              <a:rPr lang="zh-TW" altLang="en-US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易有「人生太無常」 、「遲早會輪到我」</a:t>
            </a:r>
          </a:p>
          <a:p>
            <a:pPr eaLnBrk="1" hangingPunct="1">
              <a:lnSpc>
                <a:spcPct val="115000"/>
              </a:lnSpc>
              <a:buFont typeface="Wingdings" pitchFamily="2" charset="2"/>
              <a:buNone/>
            </a:pPr>
            <a:r>
              <a:rPr lang="zh-TW" altLang="en-US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或「我也逃不 過相同的命運」的想法 </a:t>
            </a:r>
          </a:p>
          <a:p>
            <a:pPr eaLnBrk="1" hangingPunct="1">
              <a:lnSpc>
                <a:spcPct val="115000"/>
              </a:lnSpc>
            </a:pPr>
            <a:r>
              <a:rPr lang="zh-TW" altLang="en-US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有些學生會有比較多或激烈的情緒反應，</a:t>
            </a:r>
          </a:p>
          <a:p>
            <a:pPr eaLnBrk="1" hangingPunct="1">
              <a:lnSpc>
                <a:spcPct val="115000"/>
              </a:lnSpc>
              <a:buFont typeface="Wingdings" pitchFamily="2" charset="2"/>
              <a:buNone/>
            </a:pPr>
            <a:r>
              <a:rPr lang="zh-TW" altLang="en-US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需及時通報輔導室</a:t>
            </a:r>
          </a:p>
          <a:p>
            <a:pPr eaLnBrk="1" hangingPunct="1">
              <a:lnSpc>
                <a:spcPct val="115000"/>
              </a:lnSpc>
            </a:pPr>
            <a:r>
              <a:rPr lang="zh-TW" altLang="en-US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協助照顧事件者導師</a:t>
            </a:r>
          </a:p>
          <a:p>
            <a:pPr eaLnBrk="1" hangingPunct="1">
              <a:lnSpc>
                <a:spcPct val="115000"/>
              </a:lnSpc>
            </a:pPr>
            <a:r>
              <a:rPr lang="zh-TW" altLang="en-US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導師需每日清查未到校學生並及時與家長聯繫 </a:t>
            </a:r>
          </a:p>
          <a:p>
            <a:pPr eaLnBrk="1" hangingPunct="1">
              <a:lnSpc>
                <a:spcPct val="115000"/>
              </a:lnSpc>
            </a:pPr>
            <a:r>
              <a:rPr lang="zh-TW" altLang="en-US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所有對外發言一律交由「發言人」處理</a:t>
            </a:r>
            <a:endParaRPr lang="zh-TW" altLang="en-US" sz="4000" smtClean="0">
              <a:solidFill>
                <a:srgbClr val="000066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buFont typeface="Wingdings" pitchFamily="2" charset="2"/>
              <a:buNone/>
            </a:pPr>
            <a:endParaRPr lang="zh-TW" altLang="en-US" sz="2400" smtClean="0">
              <a:solidFill>
                <a:srgbClr val="000066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buFont typeface="Wingdings" pitchFamily="2" charset="2"/>
              <a:buNone/>
            </a:pPr>
            <a:r>
              <a:rPr lang="zh-TW" altLang="en-US" sz="2400" smtClean="0">
                <a:solidFill>
                  <a:srgbClr val="8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</a:t>
            </a:r>
          </a:p>
          <a:p>
            <a:pPr eaLnBrk="1" hangingPunct="1">
              <a:buFont typeface="Wingdings" pitchFamily="2" charset="2"/>
              <a:buNone/>
            </a:pPr>
            <a:r>
              <a:rPr lang="zh-TW" altLang="en-US" sz="700" smtClean="0">
                <a:solidFill>
                  <a:srgbClr val="8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318394272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9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09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6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96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6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096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6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096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 eaLnBrk="1" hangingPunct="1"/>
            <a:r>
              <a:rPr lang="zh-TW" altLang="en-US" dirty="0" smtClean="0">
                <a:ea typeface="Arial Unicode MS" pitchFamily="34" charset="-120"/>
                <a:cs typeface="Arial Unicode MS" pitchFamily="34" charset="-120"/>
              </a:rPr>
              <a:t>任課老師</a:t>
            </a:r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27088" y="1052513"/>
            <a:ext cx="8316912" cy="5616575"/>
          </a:xfrm>
        </p:spPr>
        <p:txBody>
          <a:bodyPr/>
          <a:lstStyle/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en-US" altLang="zh-TW" sz="2400" dirty="0" smtClean="0">
                <a:solidFill>
                  <a:srgbClr val="6633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</a:t>
            </a:r>
          </a:p>
          <a:p>
            <a:pPr eaLnBrk="1" hangingPunct="1">
              <a:lnSpc>
                <a:spcPct val="110000"/>
              </a:lnSpc>
            </a:pPr>
            <a:r>
              <a:rPr lang="en-US" altLang="zh-TW" dirty="0" smtClean="0">
                <a:solidFill>
                  <a:srgbClr val="6633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</a:t>
            </a:r>
            <a:r>
              <a:rPr lang="zh-TW" altLang="en-US" dirty="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表達對事件者的哀悼</a:t>
            </a:r>
          </a:p>
          <a:p>
            <a:pPr eaLnBrk="1" hangingPunct="1">
              <a:lnSpc>
                <a:spcPct val="110000"/>
              </a:lnSpc>
            </a:pPr>
            <a:r>
              <a:rPr lang="zh-TW" altLang="en-US" dirty="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課程進度可以照常進行，但可以少一些、慢一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TW" altLang="en-US" dirty="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些 ，或寫作業考卷，但儘量不要讓學生自習</a:t>
            </a:r>
          </a:p>
          <a:p>
            <a:pPr eaLnBrk="1" hangingPunct="1">
              <a:lnSpc>
                <a:spcPct val="110000"/>
              </a:lnSpc>
            </a:pPr>
            <a:r>
              <a:rPr lang="zh-TW" altLang="en-US" dirty="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若學生想談則讓學生說一說、哭 一哭，或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TW" altLang="en-US" dirty="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指導學生製作卡片、摺紙鶴、摺星星等</a:t>
            </a:r>
          </a:p>
          <a:p>
            <a:pPr eaLnBrk="1" hangingPunct="1">
              <a:lnSpc>
                <a:spcPct val="110000"/>
              </a:lnSpc>
              <a:buFont typeface="Wingdings" pitchFamily="2" charset="2"/>
              <a:buNone/>
            </a:pPr>
            <a:r>
              <a:rPr lang="zh-TW" altLang="en-US" dirty="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</a:t>
            </a:r>
            <a:r>
              <a:rPr lang="zh-TW" altLang="en-US" dirty="0" smtClean="0">
                <a:solidFill>
                  <a:srgbClr val="000066"/>
                </a:solidFill>
                <a:ea typeface="Arial Unicode MS" pitchFamily="34" charset="-120"/>
                <a:cs typeface="Arial Unicode MS" pitchFamily="34" charset="-120"/>
              </a:rPr>
              <a:t>（勿將事件者天使化、勿布置教室）</a:t>
            </a:r>
            <a:endParaRPr lang="zh-TW" altLang="en-US" dirty="0" smtClean="0">
              <a:solidFill>
                <a:srgbClr val="000066"/>
              </a:solidFill>
              <a:latin typeface="Arial Unicode MS" pitchFamily="34" charset="-120"/>
              <a:ea typeface="Arial Unicode MS" pitchFamily="34" charset="-120"/>
              <a:cs typeface="Arial Unicode MS" pitchFamily="34" charset="-120"/>
            </a:endParaRPr>
          </a:p>
          <a:p>
            <a:pPr eaLnBrk="1" hangingPunct="1">
              <a:lnSpc>
                <a:spcPct val="110000"/>
              </a:lnSpc>
            </a:pPr>
            <a:r>
              <a:rPr lang="zh-TW" altLang="en-US" dirty="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引導學生看到自己生命的力量</a:t>
            </a:r>
            <a:r>
              <a:rPr lang="zh-TW" altLang="en-US" sz="2400" dirty="0" smtClean="0">
                <a:solidFill>
                  <a:srgbClr val="000066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</a:t>
            </a:r>
          </a:p>
          <a:p>
            <a:pPr eaLnBrk="1" hangingPunct="1">
              <a:buFont typeface="Wingdings" pitchFamily="2" charset="2"/>
              <a:buNone/>
            </a:pPr>
            <a:r>
              <a:rPr lang="zh-TW" altLang="en-US" sz="700" dirty="0" smtClean="0">
                <a:solidFill>
                  <a:srgbClr val="800000"/>
                </a:solidFill>
                <a:latin typeface="Arial Unicode MS" pitchFamily="34" charset="-120"/>
                <a:ea typeface="Arial Unicode MS" pitchFamily="34" charset="-120"/>
                <a:cs typeface="Arial Unicode MS" pitchFamily="34" charset="-120"/>
              </a:rPr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229742845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198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98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198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198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4198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198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198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dirty="0" smtClean="0"/>
              <a:t>珍愛自己、關心他人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lnSpc>
                <a:spcPct val="150000"/>
              </a:lnSpc>
              <a:buNone/>
            </a:pPr>
            <a:r>
              <a:rPr lang="zh-TW" altLang="en-US" i="1" dirty="0" smtClean="0">
                <a:latin typeface="標楷體" pitchFamily="65" charset="-120"/>
                <a:ea typeface="標楷體" pitchFamily="65" charset="-120"/>
              </a:rPr>
              <a:t>互相協助</a:t>
            </a:r>
            <a:endParaRPr lang="en-US" altLang="zh-TW" i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zh-TW" altLang="en-US" i="1" dirty="0" smtClean="0">
                <a:latin typeface="標楷體" pitchFamily="65" charset="-120"/>
                <a:ea typeface="標楷體" pitchFamily="65" charset="-120"/>
              </a:rPr>
              <a:t>度過短暫的心理不適，</a:t>
            </a:r>
            <a:endParaRPr lang="en-US" altLang="zh-TW" i="1" dirty="0" smtClean="0">
              <a:latin typeface="標楷體" pitchFamily="65" charset="-120"/>
              <a:ea typeface="標楷體" pitchFamily="65" charset="-12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zh-TW" altLang="en-US" i="1" dirty="0" smtClean="0">
                <a:latin typeface="標楷體" pitchFamily="65" charset="-120"/>
                <a:ea typeface="標楷體" pitchFamily="65" charset="-120"/>
              </a:rPr>
              <a:t>發展出新的適應力</a:t>
            </a:r>
            <a:endParaRPr lang="zh-TW" altLang="en-US" i="1" dirty="0">
              <a:latin typeface="標楷體" pitchFamily="65" charset="-120"/>
              <a:ea typeface="標楷體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65141198"/>
      </p:ext>
    </p:extLst>
  </p:cSld>
  <p:clrMapOvr>
    <a:masterClrMapping/>
  </p:clrMapOvr>
  <p:transition spd="slow">
    <p:randomBar dir="vert"/>
  </p:transition>
</p:sld>
</file>

<file path=ppt/theme/theme1.xml><?xml version="1.0" encoding="utf-8"?>
<a:theme xmlns:a="http://schemas.openxmlformats.org/drawingml/2006/main" name="Layers">
  <a:themeElements>
    <a:clrScheme name="Layers 6">
      <a:dk1>
        <a:srgbClr val="000000"/>
      </a:dk1>
      <a:lt1>
        <a:srgbClr val="FFFFE1"/>
      </a:lt1>
      <a:dk2>
        <a:srgbClr val="330033"/>
      </a:dk2>
      <a:lt2>
        <a:srgbClr val="330033"/>
      </a:lt2>
      <a:accent1>
        <a:srgbClr val="CCCC99"/>
      </a:accent1>
      <a:accent2>
        <a:srgbClr val="FF0000"/>
      </a:accent2>
      <a:accent3>
        <a:srgbClr val="FFFFEE"/>
      </a:accent3>
      <a:accent4>
        <a:srgbClr val="000000"/>
      </a:accent4>
      <a:accent5>
        <a:srgbClr val="E2E2CA"/>
      </a:accent5>
      <a:accent6>
        <a:srgbClr val="E70000"/>
      </a:accent6>
      <a:hlink>
        <a:srgbClr val="990033"/>
      </a:hlink>
      <a:folHlink>
        <a:srgbClr val="B2B2B2"/>
      </a:folHlink>
    </a:clrScheme>
    <a:fontScheme name="Layers">
      <a:majorFont>
        <a:latin typeface="Times New Roman"/>
        <a:ea typeface="新細明體"/>
        <a:cs typeface=""/>
      </a:majorFont>
      <a:minorFont>
        <a:latin typeface="Arial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Layers 1">
        <a:dk1>
          <a:srgbClr val="993300"/>
        </a:dk1>
        <a:lt1>
          <a:srgbClr val="CCCCCC"/>
        </a:lt1>
        <a:dk2>
          <a:srgbClr val="000000"/>
        </a:dk2>
        <a:lt2>
          <a:srgbClr val="FFFFFF"/>
        </a:lt2>
        <a:accent1>
          <a:srgbClr val="576F2B"/>
        </a:accent1>
        <a:accent2>
          <a:srgbClr val="666699"/>
        </a:accent2>
        <a:accent3>
          <a:srgbClr val="AAAAAA"/>
        </a:accent3>
        <a:accent4>
          <a:srgbClr val="AEAEAE"/>
        </a:accent4>
        <a:accent5>
          <a:srgbClr val="B4BBAC"/>
        </a:accent5>
        <a:accent6>
          <a:srgbClr val="5C5C8A"/>
        </a:accent6>
        <a:hlink>
          <a:srgbClr val="9933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2">
        <a:dk1>
          <a:srgbClr val="993300"/>
        </a:dk1>
        <a:lt1>
          <a:srgbClr val="CCCCCC"/>
        </a:lt1>
        <a:dk2>
          <a:srgbClr val="330000"/>
        </a:dk2>
        <a:lt2>
          <a:srgbClr val="FFFFFF"/>
        </a:lt2>
        <a:accent1>
          <a:srgbClr val="996633"/>
        </a:accent1>
        <a:accent2>
          <a:srgbClr val="FF0000"/>
        </a:accent2>
        <a:accent3>
          <a:srgbClr val="ADAAAA"/>
        </a:accent3>
        <a:accent4>
          <a:srgbClr val="AEAEAE"/>
        </a:accent4>
        <a:accent5>
          <a:srgbClr val="CAB8AD"/>
        </a:accent5>
        <a:accent6>
          <a:srgbClr val="E70000"/>
        </a:accent6>
        <a:hlink>
          <a:srgbClr val="FF3300"/>
        </a:hlink>
        <a:folHlink>
          <a:srgbClr val="CC99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3">
        <a:dk1>
          <a:srgbClr val="79788A"/>
        </a:dk1>
        <a:lt1>
          <a:srgbClr val="FFFFFF"/>
        </a:lt1>
        <a:dk2>
          <a:srgbClr val="21203C"/>
        </a:dk2>
        <a:lt2>
          <a:srgbClr val="FFFFCC"/>
        </a:lt2>
        <a:accent1>
          <a:srgbClr val="476077"/>
        </a:accent1>
        <a:accent2>
          <a:srgbClr val="676C5A"/>
        </a:accent2>
        <a:accent3>
          <a:srgbClr val="ABABAF"/>
        </a:accent3>
        <a:accent4>
          <a:srgbClr val="DADADA"/>
        </a:accent4>
        <a:accent5>
          <a:srgbClr val="B1B6BD"/>
        </a:accent5>
        <a:accent6>
          <a:srgbClr val="5D6151"/>
        </a:accent6>
        <a:hlink>
          <a:srgbClr val="666699"/>
        </a:hlink>
        <a:folHlink>
          <a:srgbClr val="8CB0A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4">
        <a:dk1>
          <a:srgbClr val="455B41"/>
        </a:dk1>
        <a:lt1>
          <a:srgbClr val="FFFFCC"/>
        </a:lt1>
        <a:dk2>
          <a:srgbClr val="79A994"/>
        </a:dk2>
        <a:lt2>
          <a:srgbClr val="FFFFCC"/>
        </a:lt2>
        <a:accent1>
          <a:srgbClr val="517087"/>
        </a:accent1>
        <a:accent2>
          <a:srgbClr val="666699"/>
        </a:accent2>
        <a:accent3>
          <a:srgbClr val="BED1C8"/>
        </a:accent3>
        <a:accent4>
          <a:srgbClr val="DADAAE"/>
        </a:accent4>
        <a:accent5>
          <a:srgbClr val="B3BBC3"/>
        </a:accent5>
        <a:accent6>
          <a:srgbClr val="5C5C8A"/>
        </a:accent6>
        <a:hlink>
          <a:srgbClr val="993300"/>
        </a:hlink>
        <a:folHlink>
          <a:srgbClr val="A4AF6B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Layers 5">
        <a:dk1>
          <a:srgbClr val="330000"/>
        </a:dk1>
        <a:lt1>
          <a:srgbClr val="FF9900"/>
        </a:lt1>
        <a:dk2>
          <a:srgbClr val="FFFFFF"/>
        </a:dk2>
        <a:lt2>
          <a:srgbClr val="8B3111"/>
        </a:lt2>
        <a:accent1>
          <a:srgbClr val="DD6D07"/>
        </a:accent1>
        <a:accent2>
          <a:srgbClr val="CC9900"/>
        </a:accent2>
        <a:accent3>
          <a:srgbClr val="FFCAAA"/>
        </a:accent3>
        <a:accent4>
          <a:srgbClr val="2A0000"/>
        </a:accent4>
        <a:accent5>
          <a:srgbClr val="EBBAAA"/>
        </a:accent5>
        <a:accent6>
          <a:srgbClr val="B98A00"/>
        </a:accent6>
        <a:hlink>
          <a:srgbClr val="CC330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6">
        <a:dk1>
          <a:srgbClr val="000000"/>
        </a:dk1>
        <a:lt1>
          <a:srgbClr val="FFFFE1"/>
        </a:lt1>
        <a:dk2>
          <a:srgbClr val="330033"/>
        </a:dk2>
        <a:lt2>
          <a:srgbClr val="330033"/>
        </a:lt2>
        <a:accent1>
          <a:srgbClr val="CCCC99"/>
        </a:accent1>
        <a:accent2>
          <a:srgbClr val="FF0000"/>
        </a:accent2>
        <a:accent3>
          <a:srgbClr val="FFFFEE"/>
        </a:accent3>
        <a:accent4>
          <a:srgbClr val="000000"/>
        </a:accent4>
        <a:accent5>
          <a:srgbClr val="E2E2CA"/>
        </a:accent5>
        <a:accent6>
          <a:srgbClr val="E70000"/>
        </a:accent6>
        <a:hlink>
          <a:srgbClr val="990033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7">
        <a:dk1>
          <a:srgbClr val="000000"/>
        </a:dk1>
        <a:lt1>
          <a:srgbClr val="FFFFFF"/>
        </a:lt1>
        <a:dk2>
          <a:srgbClr val="000000"/>
        </a:dk2>
        <a:lt2>
          <a:srgbClr val="891411"/>
        </a:lt2>
        <a:accent1>
          <a:srgbClr val="4F917E"/>
        </a:accent1>
        <a:accent2>
          <a:srgbClr val="CC9900"/>
        </a:accent2>
        <a:accent3>
          <a:srgbClr val="FFFFFF"/>
        </a:accent3>
        <a:accent4>
          <a:srgbClr val="000000"/>
        </a:accent4>
        <a:accent5>
          <a:srgbClr val="B2C7C0"/>
        </a:accent5>
        <a:accent6>
          <a:srgbClr val="B98A00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8">
        <a:dk1>
          <a:srgbClr val="000000"/>
        </a:dk1>
        <a:lt1>
          <a:srgbClr val="FFFFFF"/>
        </a:lt1>
        <a:dk2>
          <a:srgbClr val="CC0000"/>
        </a:dk2>
        <a:lt2>
          <a:srgbClr val="999966"/>
        </a:lt2>
        <a:accent1>
          <a:srgbClr val="CCCCCC"/>
        </a:accent1>
        <a:accent2>
          <a:srgbClr val="CCCC6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B9B95C"/>
        </a:accent6>
        <a:hlink>
          <a:srgbClr val="666699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9">
        <a:dk1>
          <a:srgbClr val="000000"/>
        </a:dk1>
        <a:lt1>
          <a:srgbClr val="FFFFFF"/>
        </a:lt1>
        <a:dk2>
          <a:srgbClr val="FF0000"/>
        </a:dk2>
        <a:lt2>
          <a:srgbClr val="009999"/>
        </a:lt2>
        <a:accent1>
          <a:srgbClr val="C7B505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E0D7AA"/>
        </a:accent5>
        <a:accent6>
          <a:srgbClr val="E7E75C"/>
        </a:accent6>
        <a:hlink>
          <a:srgbClr val="5A84D8"/>
        </a:hlink>
        <a:folHlink>
          <a:srgbClr val="A0C6B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Layers 10">
        <a:dk1>
          <a:srgbClr val="000000"/>
        </a:dk1>
        <a:lt1>
          <a:srgbClr val="FFFFFF"/>
        </a:lt1>
        <a:dk2>
          <a:srgbClr val="660033"/>
        </a:dk2>
        <a:lt2>
          <a:srgbClr val="666699"/>
        </a:lt2>
        <a:accent1>
          <a:srgbClr val="95A3D1"/>
        </a:accent1>
        <a:accent2>
          <a:srgbClr val="FFFF66"/>
        </a:accent2>
        <a:accent3>
          <a:srgbClr val="FFFFFF"/>
        </a:accent3>
        <a:accent4>
          <a:srgbClr val="000000"/>
        </a:accent4>
        <a:accent5>
          <a:srgbClr val="C8CEE5"/>
        </a:accent5>
        <a:accent6>
          <a:srgbClr val="E7E75C"/>
        </a:accent6>
        <a:hlink>
          <a:srgbClr val="5A84D8"/>
        </a:hlink>
        <a:folHlink>
          <a:srgbClr val="CCCC9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51</TotalTime>
  <Words>456</Words>
  <Application>Microsoft Office PowerPoint</Application>
  <PresentationFormat>如螢幕大小 (4:3)</PresentationFormat>
  <Paragraphs>67</Paragraphs>
  <Slides>9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9</vt:i4>
      </vt:variant>
    </vt:vector>
  </HeadingPairs>
  <TitlesOfParts>
    <vt:vector size="18" baseType="lpstr">
      <vt:lpstr>Arial Unicode MS</vt:lpstr>
      <vt:lpstr>華康鐵線龍門W3</vt:lpstr>
      <vt:lpstr>新細明體</vt:lpstr>
      <vt:lpstr>標楷體</vt:lpstr>
      <vt:lpstr>Arial</vt:lpstr>
      <vt:lpstr>Calibri</vt:lpstr>
      <vt:lpstr>Times New Roman</vt:lpstr>
      <vt:lpstr>Wingdings</vt:lpstr>
      <vt:lpstr>Layers</vt:lpstr>
      <vt:lpstr>安心講座</vt:lpstr>
      <vt:lpstr>PowerPoint 簡報</vt:lpstr>
      <vt:lpstr>急性壓力反應</vt:lpstr>
      <vt:lpstr>安心法寶：「信、運、同、轉」 （黃龍杰，2008） </vt:lpstr>
      <vt:lpstr>安心法寶： 「信、運、同、轉」</vt:lpstr>
      <vt:lpstr>導師</vt:lpstr>
      <vt:lpstr>導師</vt:lpstr>
      <vt:lpstr>任課老師</vt:lpstr>
      <vt:lpstr>珍愛自己、關心他人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6</cp:revision>
  <dcterms:created xsi:type="dcterms:W3CDTF">2020-03-18T05:40:39Z</dcterms:created>
  <dcterms:modified xsi:type="dcterms:W3CDTF">2021-04-06T04:48:26Z</dcterms:modified>
</cp:coreProperties>
</file>